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0"/>
  </p:notes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312" r:id="rId27"/>
    <p:sldId id="283" r:id="rId28"/>
    <p:sldId id="284" r:id="rId29"/>
    <p:sldId id="285" r:id="rId30"/>
    <p:sldId id="286" r:id="rId31"/>
    <p:sldId id="287" r:id="rId32"/>
    <p:sldId id="288" r:id="rId33"/>
    <p:sldId id="289" r:id="rId34"/>
    <p:sldId id="290" r:id="rId35"/>
    <p:sldId id="291" r:id="rId36"/>
    <p:sldId id="292" r:id="rId37"/>
    <p:sldId id="313" r:id="rId38"/>
    <p:sldId id="314"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5" r:id="rId59"/>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361" autoAdjust="0"/>
  </p:normalViewPr>
  <p:slideViewPr>
    <p:cSldViewPr>
      <p:cViewPr varScale="1">
        <p:scale>
          <a:sx n="94" d="100"/>
          <a:sy n="94" d="100"/>
        </p:scale>
        <p:origin x="-212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jpeg"/><Relationship Id="rId5" Type="http://schemas.openxmlformats.org/officeDocument/2006/relationships/image" Target="../media/image16.png"/><Relationship Id="rId4" Type="http://schemas.openxmlformats.org/officeDocument/2006/relationships/image" Target="../media/image15.png"/></Relationships>
</file>

<file path=ppt/diagrams/_rels/data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27.jpeg"/><Relationship Id="rId2" Type="http://schemas.openxmlformats.org/officeDocument/2006/relationships/image" Target="../media/image13.png"/><Relationship Id="rId1" Type="http://schemas.openxmlformats.org/officeDocument/2006/relationships/image" Target="../media/image12.jpeg"/><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jpeg"/><Relationship Id="rId5" Type="http://schemas.openxmlformats.org/officeDocument/2006/relationships/image" Target="../media/image16.png"/><Relationship Id="rId4"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27.jpeg"/><Relationship Id="rId2" Type="http://schemas.openxmlformats.org/officeDocument/2006/relationships/image" Target="../media/image13.png"/><Relationship Id="rId1" Type="http://schemas.openxmlformats.org/officeDocument/2006/relationships/image" Target="../media/image12.jpeg"/><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378E09-5B72-4F1F-96E2-0975D3F3D5BE}" type="doc">
      <dgm:prSet loTypeId="urn:microsoft.com/office/officeart/2005/8/layout/vList4#1" loCatId="list" qsTypeId="urn:microsoft.com/office/officeart/2005/8/quickstyle/simple2" qsCatId="simple" csTypeId="urn:microsoft.com/office/officeart/2005/8/colors/accent0_3" csCatId="mainScheme" phldr="1"/>
      <dgm:spPr/>
      <dgm:t>
        <a:bodyPr/>
        <a:lstStyle/>
        <a:p>
          <a:endParaRPr lang="en-US"/>
        </a:p>
      </dgm:t>
    </dgm:pt>
    <dgm:pt modelId="{9F2BA59E-0881-480F-98F5-FE09FEEF748D}">
      <dgm:prSet phldrT="[Text]" custT="1"/>
      <dgm:spPr/>
      <dgm:t>
        <a:bodyPr/>
        <a:lstStyle/>
        <a:p>
          <a:pPr marL="0" indent="0"/>
          <a:r>
            <a:rPr kumimoji="0" lang="en-US" sz="2000" b="1" i="0" u="none" strike="noStrike" cap="none" normalizeH="0" baseline="0" dirty="0" smtClean="0">
              <a:ln/>
              <a:effectLst/>
              <a:latin typeface="+mn-lt"/>
              <a:cs typeface="Arial" charset="0"/>
            </a:rPr>
            <a:t>Firewall </a:t>
          </a:r>
          <a:r>
            <a:rPr kumimoji="0" lang="en-US" sz="2000" b="0" i="0" u="none" strike="noStrike" cap="none" normalizeH="0" baseline="0" dirty="0" smtClean="0">
              <a:ln/>
              <a:effectLst/>
              <a:latin typeface="+mn-lt"/>
              <a:cs typeface="Arial" charset="0"/>
            </a:rPr>
            <a:t>– Control network policy access at the edge</a:t>
          </a:r>
          <a:endParaRPr lang="en-US" sz="2000" b="0" dirty="0">
            <a:latin typeface="+mn-lt"/>
          </a:endParaRPr>
        </a:p>
      </dgm:t>
    </dgm:pt>
    <dgm:pt modelId="{3AF7DDB8-FBC4-4C98-94EC-62590275AD3E}" type="parTrans" cxnId="{36D64166-0695-4E3E-B802-EF10E9119DFD}">
      <dgm:prSet/>
      <dgm:spPr/>
      <dgm:t>
        <a:bodyPr/>
        <a:lstStyle/>
        <a:p>
          <a:endParaRPr lang="en-US" sz="1600" b="0"/>
        </a:p>
      </dgm:t>
    </dgm:pt>
    <dgm:pt modelId="{124A5D35-1ED7-43E4-9BC9-1B315FB5FDA7}" type="sibTrans" cxnId="{36D64166-0695-4E3E-B802-EF10E9119DFD}">
      <dgm:prSet/>
      <dgm:spPr/>
      <dgm:t>
        <a:bodyPr/>
        <a:lstStyle/>
        <a:p>
          <a:endParaRPr lang="en-US" sz="1600" b="0"/>
        </a:p>
      </dgm:t>
    </dgm:pt>
    <dgm:pt modelId="{A961C9F2-10A9-4CC1-BEA6-3AC3C181984F}">
      <dgm:prSet phldrT="[Text]" custT="1"/>
      <dgm:spPr/>
      <dgm:t>
        <a:bodyPr/>
        <a:lstStyle/>
        <a:p>
          <a:pPr rtl="0"/>
          <a:r>
            <a:rPr kumimoji="0" lang="en-US" sz="2000" b="1" i="0" u="none" strike="noStrike" cap="none" normalizeH="0" baseline="0" dirty="0" smtClean="0">
              <a:ln/>
              <a:effectLst/>
              <a:latin typeface="+mn-lt"/>
              <a:cs typeface="Arial" charset="0"/>
            </a:rPr>
            <a:t>Secure Web Gateway </a:t>
          </a:r>
          <a:r>
            <a:rPr kumimoji="0" lang="en-US" sz="2000" b="0" i="0" u="none" strike="noStrike" cap="none" normalizeH="0" baseline="0" dirty="0" smtClean="0">
              <a:ln/>
              <a:effectLst/>
              <a:latin typeface="+mn-lt"/>
              <a:cs typeface="Arial" charset="0"/>
            </a:rPr>
            <a:t>– Protect users from Web browsing threats</a:t>
          </a:r>
          <a:endParaRPr lang="en-US" sz="2000" b="0" dirty="0">
            <a:latin typeface="+mn-lt"/>
          </a:endParaRPr>
        </a:p>
      </dgm:t>
    </dgm:pt>
    <dgm:pt modelId="{1BAA97FA-F49E-4A49-A5C0-07857ECCE808}" type="parTrans" cxnId="{271CBC98-C7D5-4309-8AD0-79610F37BD29}">
      <dgm:prSet/>
      <dgm:spPr/>
      <dgm:t>
        <a:bodyPr/>
        <a:lstStyle/>
        <a:p>
          <a:endParaRPr lang="en-US" sz="1600" b="0"/>
        </a:p>
      </dgm:t>
    </dgm:pt>
    <dgm:pt modelId="{8D74CB3D-8D88-4CF0-AFCE-3327CBFDBF44}" type="sibTrans" cxnId="{271CBC98-C7D5-4309-8AD0-79610F37BD29}">
      <dgm:prSet/>
      <dgm:spPr/>
      <dgm:t>
        <a:bodyPr/>
        <a:lstStyle/>
        <a:p>
          <a:endParaRPr lang="en-US" sz="1600" b="0"/>
        </a:p>
      </dgm:t>
    </dgm:pt>
    <dgm:pt modelId="{4AE9D54F-175F-478A-9FDC-86BC8CF8010D}">
      <dgm:prSet phldrT="[Text]" custT="1"/>
      <dgm:spPr/>
      <dgm:t>
        <a:bodyPr/>
        <a:lstStyle/>
        <a:p>
          <a:r>
            <a:rPr kumimoji="0" lang="en-US" sz="2000" b="1" i="0" u="none" strike="noStrike" cap="none" normalizeH="0" baseline="0" dirty="0" smtClean="0">
              <a:ln/>
              <a:effectLst/>
              <a:latin typeface="+mn-lt"/>
              <a:cs typeface="Arial" charset="0"/>
            </a:rPr>
            <a:t>Secure E-mail Relay </a:t>
          </a:r>
          <a:r>
            <a:rPr kumimoji="0" lang="en-US" sz="2000" b="0" i="0" u="none" strike="noStrike" cap="none" normalizeH="0" baseline="0" dirty="0" smtClean="0">
              <a:ln/>
              <a:effectLst/>
              <a:latin typeface="+mn-lt"/>
              <a:cs typeface="Arial" charset="0"/>
            </a:rPr>
            <a:t>– Protect users from </a:t>
          </a:r>
          <a:br>
            <a:rPr kumimoji="0" lang="en-US" sz="2000" b="0" i="0" u="none" strike="noStrike" cap="none" normalizeH="0" baseline="0" dirty="0" smtClean="0">
              <a:ln/>
              <a:effectLst/>
              <a:latin typeface="+mn-lt"/>
              <a:cs typeface="Arial" charset="0"/>
            </a:rPr>
          </a:br>
          <a:r>
            <a:rPr kumimoji="0" lang="en-US" sz="2000" b="0" i="0" u="none" strike="noStrike" cap="none" normalizeH="0" baseline="0" dirty="0" smtClean="0">
              <a:ln/>
              <a:effectLst/>
              <a:latin typeface="+mn-lt"/>
              <a:cs typeface="Arial" charset="0"/>
            </a:rPr>
            <a:t>e-mail threats</a:t>
          </a:r>
          <a:endParaRPr lang="en-US" sz="2000" b="0" dirty="0">
            <a:latin typeface="+mn-lt"/>
          </a:endParaRPr>
        </a:p>
      </dgm:t>
    </dgm:pt>
    <dgm:pt modelId="{2AFB8422-5325-43E3-B980-0444225FCF3B}" type="parTrans" cxnId="{34BE41DD-E84B-4ED2-9AA1-7D4CBC49C80C}">
      <dgm:prSet/>
      <dgm:spPr/>
      <dgm:t>
        <a:bodyPr/>
        <a:lstStyle/>
        <a:p>
          <a:endParaRPr lang="en-US" sz="1600" b="0"/>
        </a:p>
      </dgm:t>
    </dgm:pt>
    <dgm:pt modelId="{AA119950-06B5-43F6-A0D9-6D794C244587}" type="sibTrans" cxnId="{34BE41DD-E84B-4ED2-9AA1-7D4CBC49C80C}">
      <dgm:prSet/>
      <dgm:spPr/>
      <dgm:t>
        <a:bodyPr/>
        <a:lstStyle/>
        <a:p>
          <a:endParaRPr lang="en-US" sz="1600" b="0"/>
        </a:p>
      </dgm:t>
    </dgm:pt>
    <dgm:pt modelId="{4A8AC353-8FFD-40AE-96E7-A4E4578D0CE4}">
      <dgm:prSet phldrT="[Text]" custT="1"/>
      <dgm:spPr/>
      <dgm:t>
        <a:bodyPr/>
        <a:lstStyle/>
        <a:p>
          <a:pPr rtl="0"/>
          <a:r>
            <a:rPr kumimoji="0" lang="en-US" sz="2000" b="1" i="0" u="none" strike="noStrike" cap="none" normalizeH="0" baseline="0" dirty="0" smtClean="0">
              <a:ln/>
              <a:effectLst/>
              <a:latin typeface="+mn-lt"/>
              <a:cs typeface="Arial" charset="0"/>
            </a:rPr>
            <a:t>Remote Access Gateway </a:t>
          </a:r>
          <a:r>
            <a:rPr kumimoji="0" lang="en-US" sz="2000" b="0" i="0" u="none" strike="noStrike" cap="none" normalizeH="0" baseline="0" dirty="0" smtClean="0">
              <a:ln/>
              <a:effectLst/>
              <a:latin typeface="+mn-lt"/>
              <a:cs typeface="Arial" charset="0"/>
            </a:rPr>
            <a:t>–</a:t>
          </a:r>
          <a:r>
            <a:rPr kumimoji="0" lang="en-US" sz="2000" b="1" i="0" u="none" strike="noStrike" cap="none" normalizeH="0" baseline="0" dirty="0" smtClean="0">
              <a:ln/>
              <a:effectLst/>
              <a:latin typeface="+mn-lt"/>
              <a:cs typeface="Arial" charset="0"/>
            </a:rPr>
            <a:t> </a:t>
          </a:r>
          <a:r>
            <a:rPr kumimoji="0" lang="en-US" sz="2000" b="0" i="0" u="none" strike="noStrike" cap="none" normalizeH="0" baseline="0" dirty="0" smtClean="0">
              <a:ln/>
              <a:effectLst/>
              <a:latin typeface="+mn-lt"/>
              <a:cs typeface="Arial" charset="0"/>
            </a:rPr>
            <a:t>Enable users to remotely access corporate resources</a:t>
          </a:r>
          <a:endParaRPr lang="en-US" sz="2000" b="0" dirty="0">
            <a:latin typeface="+mn-lt"/>
          </a:endParaRPr>
        </a:p>
      </dgm:t>
    </dgm:pt>
    <dgm:pt modelId="{6A3DDBAA-792B-40D4-930E-7EABFEC8BC4A}" type="parTrans" cxnId="{4E8982BE-2FE0-40DE-AD56-42F94B2C3FE3}">
      <dgm:prSet/>
      <dgm:spPr/>
      <dgm:t>
        <a:bodyPr/>
        <a:lstStyle/>
        <a:p>
          <a:endParaRPr lang="en-US" sz="1600" b="0"/>
        </a:p>
      </dgm:t>
    </dgm:pt>
    <dgm:pt modelId="{80F1ABB3-043B-4A86-8877-28BC73252D07}" type="sibTrans" cxnId="{4E8982BE-2FE0-40DE-AD56-42F94B2C3FE3}">
      <dgm:prSet/>
      <dgm:spPr/>
      <dgm:t>
        <a:bodyPr/>
        <a:lstStyle/>
        <a:p>
          <a:endParaRPr lang="en-US" sz="1600" b="0"/>
        </a:p>
      </dgm:t>
    </dgm:pt>
    <dgm:pt modelId="{591302B3-51EE-4B18-837B-37064D9DA489}">
      <dgm:prSet custT="1"/>
      <dgm:spPr/>
      <dgm:t>
        <a:bodyPr/>
        <a:lstStyle/>
        <a:p>
          <a:pPr rtl="0"/>
          <a:r>
            <a:rPr lang="en-US" sz="2000" b="1" dirty="0" smtClean="0">
              <a:ln/>
              <a:cs typeface="Arial" charset="0"/>
            </a:rPr>
            <a:t>Intrusion Prevention </a:t>
          </a:r>
          <a:r>
            <a:rPr kumimoji="0" lang="en-US" sz="2000" b="0" i="0" u="none" strike="noStrike" cap="none" normalizeH="0" baseline="0" dirty="0" smtClean="0">
              <a:ln/>
              <a:effectLst/>
              <a:latin typeface="+mn-lt"/>
              <a:cs typeface="Arial" charset="0"/>
            </a:rPr>
            <a:t>–</a:t>
          </a:r>
          <a:r>
            <a:rPr lang="en-US" sz="2000" b="0" dirty="0" smtClean="0">
              <a:ln/>
              <a:cs typeface="Arial" charset="0"/>
            </a:rPr>
            <a:t> Protect desktops and servers from intrusion attempts </a:t>
          </a:r>
          <a:endParaRPr kumimoji="0" lang="en-US" sz="2000" b="0" i="0" u="none" strike="noStrike" cap="none" normalizeH="0" baseline="0" dirty="0" smtClean="0">
            <a:ln/>
            <a:effectLst/>
            <a:latin typeface="+mn-lt"/>
            <a:cs typeface="Arial" charset="0"/>
          </a:endParaRPr>
        </a:p>
      </dgm:t>
    </dgm:pt>
    <dgm:pt modelId="{F07244A9-563F-42F8-9DAC-5361D909901C}" type="parTrans" cxnId="{16E6C304-A932-4B04-9CAB-0710C0838483}">
      <dgm:prSet/>
      <dgm:spPr/>
      <dgm:t>
        <a:bodyPr/>
        <a:lstStyle/>
        <a:p>
          <a:endParaRPr lang="en-US" sz="1600" b="0"/>
        </a:p>
      </dgm:t>
    </dgm:pt>
    <dgm:pt modelId="{3394DB7C-178F-43AB-9772-D8414BF725D3}" type="sibTrans" cxnId="{16E6C304-A932-4B04-9CAB-0710C0838483}">
      <dgm:prSet/>
      <dgm:spPr/>
      <dgm:t>
        <a:bodyPr/>
        <a:lstStyle/>
        <a:p>
          <a:endParaRPr lang="en-US" sz="1600" b="0"/>
        </a:p>
      </dgm:t>
    </dgm:pt>
    <dgm:pt modelId="{7FF9B124-DBD2-44C7-A862-6EA6C6D61DFB}" type="pres">
      <dgm:prSet presAssocID="{1D378E09-5B72-4F1F-96E2-0975D3F3D5BE}" presName="linear" presStyleCnt="0">
        <dgm:presLayoutVars>
          <dgm:dir/>
          <dgm:resizeHandles val="exact"/>
        </dgm:presLayoutVars>
      </dgm:prSet>
      <dgm:spPr/>
      <dgm:t>
        <a:bodyPr/>
        <a:lstStyle/>
        <a:p>
          <a:endParaRPr lang="en-US"/>
        </a:p>
      </dgm:t>
    </dgm:pt>
    <dgm:pt modelId="{3A22DA4C-298D-42E3-B3B3-5903ABC39129}" type="pres">
      <dgm:prSet presAssocID="{9F2BA59E-0881-480F-98F5-FE09FEEF748D}" presName="comp" presStyleCnt="0"/>
      <dgm:spPr/>
      <dgm:t>
        <a:bodyPr/>
        <a:lstStyle/>
        <a:p>
          <a:endParaRPr lang="pt-BR"/>
        </a:p>
      </dgm:t>
    </dgm:pt>
    <dgm:pt modelId="{C9D7D1AC-8544-47B0-AECE-FC3FD17AFB41}" type="pres">
      <dgm:prSet presAssocID="{9F2BA59E-0881-480F-98F5-FE09FEEF748D}" presName="box" presStyleLbl="node1" presStyleIdx="0" presStyleCnt="5"/>
      <dgm:spPr/>
      <dgm:t>
        <a:bodyPr/>
        <a:lstStyle/>
        <a:p>
          <a:endParaRPr lang="en-US"/>
        </a:p>
      </dgm:t>
    </dgm:pt>
    <dgm:pt modelId="{5970716A-3903-4513-8D24-4073FC1E69D8}" type="pres">
      <dgm:prSet presAssocID="{9F2BA59E-0881-480F-98F5-FE09FEEF748D}" presName="img" presStyleLbl="fgImgPlace1" presStyleIdx="0" presStyleCnt="5" custScaleX="40843" custScaleY="86611" custLinFactNeighborX="-3531" custLinFactNeighborY="-4163"/>
      <dgm:spPr>
        <a:prstGeom prst="flowChartAlternateProcess">
          <a:avLst/>
        </a:prstGeom>
        <a:blipFill rotWithShape="0">
          <a:blip xmlns:r="http://schemas.openxmlformats.org/officeDocument/2006/relationships" r:embed="rId1"/>
          <a:stretch>
            <a:fillRect/>
          </a:stretch>
        </a:blipFill>
      </dgm:spPr>
      <dgm:t>
        <a:bodyPr/>
        <a:lstStyle/>
        <a:p>
          <a:endParaRPr lang="pt-BR"/>
        </a:p>
      </dgm:t>
    </dgm:pt>
    <dgm:pt modelId="{7669F78B-303A-498C-B94C-C860EDE84F64}" type="pres">
      <dgm:prSet presAssocID="{9F2BA59E-0881-480F-98F5-FE09FEEF748D}" presName="text" presStyleLbl="node1" presStyleIdx="0" presStyleCnt="5">
        <dgm:presLayoutVars>
          <dgm:bulletEnabled val="1"/>
        </dgm:presLayoutVars>
      </dgm:prSet>
      <dgm:spPr/>
      <dgm:t>
        <a:bodyPr/>
        <a:lstStyle/>
        <a:p>
          <a:endParaRPr lang="en-US"/>
        </a:p>
      </dgm:t>
    </dgm:pt>
    <dgm:pt modelId="{8A67CC8B-5F31-407D-8C38-BFFBA8F0F9B9}" type="pres">
      <dgm:prSet presAssocID="{124A5D35-1ED7-43E4-9BC9-1B315FB5FDA7}" presName="spacer" presStyleCnt="0"/>
      <dgm:spPr/>
      <dgm:t>
        <a:bodyPr/>
        <a:lstStyle/>
        <a:p>
          <a:endParaRPr lang="pt-BR"/>
        </a:p>
      </dgm:t>
    </dgm:pt>
    <dgm:pt modelId="{B0A74B65-7A04-40D4-A67E-1A13D4A1DC5F}" type="pres">
      <dgm:prSet presAssocID="{A961C9F2-10A9-4CC1-BEA6-3AC3C181984F}" presName="comp" presStyleCnt="0"/>
      <dgm:spPr/>
      <dgm:t>
        <a:bodyPr/>
        <a:lstStyle/>
        <a:p>
          <a:endParaRPr lang="pt-BR"/>
        </a:p>
      </dgm:t>
    </dgm:pt>
    <dgm:pt modelId="{CFDE350B-CE0B-4815-BA97-7F743A523B02}" type="pres">
      <dgm:prSet presAssocID="{A961C9F2-10A9-4CC1-BEA6-3AC3C181984F}" presName="box" presStyleLbl="node1" presStyleIdx="1" presStyleCnt="5"/>
      <dgm:spPr/>
      <dgm:t>
        <a:bodyPr/>
        <a:lstStyle/>
        <a:p>
          <a:endParaRPr lang="en-US"/>
        </a:p>
      </dgm:t>
    </dgm:pt>
    <dgm:pt modelId="{20B77D7D-63C6-4572-A19E-36B2CC26D97F}" type="pres">
      <dgm:prSet presAssocID="{A961C9F2-10A9-4CC1-BEA6-3AC3C181984F}" presName="img" presStyleLbl="fgImgPlace1" presStyleIdx="1" presStyleCnt="5" custScaleX="40843" custScaleY="86611" custLinFactNeighborX="-3531" custLinFactNeighborY="-4163"/>
      <dgm:spPr>
        <a:prstGeom prst="flowChartAlternateProcess">
          <a:avLst/>
        </a:prstGeom>
        <a:blipFill rotWithShape="0">
          <a:blip xmlns:r="http://schemas.openxmlformats.org/officeDocument/2006/relationships" r:embed="rId2"/>
          <a:stretch>
            <a:fillRect/>
          </a:stretch>
        </a:blipFill>
      </dgm:spPr>
      <dgm:t>
        <a:bodyPr/>
        <a:lstStyle/>
        <a:p>
          <a:endParaRPr lang="en-US"/>
        </a:p>
      </dgm:t>
    </dgm:pt>
    <dgm:pt modelId="{2F88DD2D-8A9A-41FE-A978-FDC0CE703DE6}" type="pres">
      <dgm:prSet presAssocID="{A961C9F2-10A9-4CC1-BEA6-3AC3C181984F}" presName="text" presStyleLbl="node1" presStyleIdx="1" presStyleCnt="5">
        <dgm:presLayoutVars>
          <dgm:bulletEnabled val="1"/>
        </dgm:presLayoutVars>
      </dgm:prSet>
      <dgm:spPr/>
      <dgm:t>
        <a:bodyPr/>
        <a:lstStyle/>
        <a:p>
          <a:endParaRPr lang="en-US"/>
        </a:p>
      </dgm:t>
    </dgm:pt>
    <dgm:pt modelId="{FEE89098-F0A7-403D-8760-6E39004A0C8E}" type="pres">
      <dgm:prSet presAssocID="{8D74CB3D-8D88-4CF0-AFCE-3327CBFDBF44}" presName="spacer" presStyleCnt="0"/>
      <dgm:spPr/>
      <dgm:t>
        <a:bodyPr/>
        <a:lstStyle/>
        <a:p>
          <a:endParaRPr lang="pt-BR"/>
        </a:p>
      </dgm:t>
    </dgm:pt>
    <dgm:pt modelId="{16750001-A38E-4979-87A2-F0FF22CE7B75}" type="pres">
      <dgm:prSet presAssocID="{4AE9D54F-175F-478A-9FDC-86BC8CF8010D}" presName="comp" presStyleCnt="0"/>
      <dgm:spPr/>
      <dgm:t>
        <a:bodyPr/>
        <a:lstStyle/>
        <a:p>
          <a:endParaRPr lang="pt-BR"/>
        </a:p>
      </dgm:t>
    </dgm:pt>
    <dgm:pt modelId="{89A78818-4AC4-4B85-96C6-C61FF40523C7}" type="pres">
      <dgm:prSet presAssocID="{4AE9D54F-175F-478A-9FDC-86BC8CF8010D}" presName="box" presStyleLbl="node1" presStyleIdx="2" presStyleCnt="5"/>
      <dgm:spPr/>
      <dgm:t>
        <a:bodyPr/>
        <a:lstStyle/>
        <a:p>
          <a:endParaRPr lang="en-US"/>
        </a:p>
      </dgm:t>
    </dgm:pt>
    <dgm:pt modelId="{E9EF1D1C-3D8D-44C2-BD6B-A4B56B16074F}" type="pres">
      <dgm:prSet presAssocID="{4AE9D54F-175F-478A-9FDC-86BC8CF8010D}" presName="img" presStyleLbl="fgImgPlace1" presStyleIdx="2" presStyleCnt="5" custScaleX="40843" custScaleY="86611" custLinFactNeighborX="-3531" custLinFactNeighborY="-4163"/>
      <dgm:spPr>
        <a:prstGeom prst="flowChartAlternateProcess">
          <a:avLst/>
        </a:prstGeom>
        <a:blipFill rotWithShape="0">
          <a:blip xmlns:r="http://schemas.openxmlformats.org/officeDocument/2006/relationships" r:embed="rId3"/>
          <a:stretch>
            <a:fillRect/>
          </a:stretch>
        </a:blipFill>
      </dgm:spPr>
      <dgm:t>
        <a:bodyPr/>
        <a:lstStyle/>
        <a:p>
          <a:endParaRPr lang="pt-BR"/>
        </a:p>
      </dgm:t>
    </dgm:pt>
    <dgm:pt modelId="{4DF05395-0C78-4463-A917-DC9BD3364540}" type="pres">
      <dgm:prSet presAssocID="{4AE9D54F-175F-478A-9FDC-86BC8CF8010D}" presName="text" presStyleLbl="node1" presStyleIdx="2" presStyleCnt="5">
        <dgm:presLayoutVars>
          <dgm:bulletEnabled val="1"/>
        </dgm:presLayoutVars>
      </dgm:prSet>
      <dgm:spPr/>
      <dgm:t>
        <a:bodyPr/>
        <a:lstStyle/>
        <a:p>
          <a:endParaRPr lang="en-US"/>
        </a:p>
      </dgm:t>
    </dgm:pt>
    <dgm:pt modelId="{02386EA9-DFD9-43FB-AD91-2DE9981766EA}" type="pres">
      <dgm:prSet presAssocID="{AA119950-06B5-43F6-A0D9-6D794C244587}" presName="spacer" presStyleCnt="0"/>
      <dgm:spPr/>
      <dgm:t>
        <a:bodyPr/>
        <a:lstStyle/>
        <a:p>
          <a:endParaRPr lang="pt-BR"/>
        </a:p>
      </dgm:t>
    </dgm:pt>
    <dgm:pt modelId="{43C7383D-F327-4CE3-AC93-6BC23CC11E5A}" type="pres">
      <dgm:prSet presAssocID="{4A8AC353-8FFD-40AE-96E7-A4E4578D0CE4}" presName="comp" presStyleCnt="0"/>
      <dgm:spPr/>
      <dgm:t>
        <a:bodyPr/>
        <a:lstStyle/>
        <a:p>
          <a:endParaRPr lang="pt-BR"/>
        </a:p>
      </dgm:t>
    </dgm:pt>
    <dgm:pt modelId="{5F191FED-B271-4A27-87FD-E5719AF3434D}" type="pres">
      <dgm:prSet presAssocID="{4A8AC353-8FFD-40AE-96E7-A4E4578D0CE4}" presName="box" presStyleLbl="node1" presStyleIdx="3" presStyleCnt="5"/>
      <dgm:spPr/>
      <dgm:t>
        <a:bodyPr/>
        <a:lstStyle/>
        <a:p>
          <a:endParaRPr lang="en-US"/>
        </a:p>
      </dgm:t>
    </dgm:pt>
    <dgm:pt modelId="{E1C653D6-C86F-430E-BF88-50CF59930DF3}" type="pres">
      <dgm:prSet presAssocID="{4A8AC353-8FFD-40AE-96E7-A4E4578D0CE4}" presName="img" presStyleLbl="fgImgPlace1" presStyleIdx="3" presStyleCnt="5" custScaleX="38623" custScaleY="86611" custLinFactNeighborX="-3531" custLinFactNeighborY="-4163"/>
      <dgm:spPr>
        <a:prstGeom prst="flowChartAlternateProcess">
          <a:avLst/>
        </a:prstGeom>
        <a:blipFill rotWithShape="0">
          <a:blip xmlns:r="http://schemas.openxmlformats.org/officeDocument/2006/relationships" r:embed="rId4"/>
          <a:stretch>
            <a:fillRect/>
          </a:stretch>
        </a:blipFill>
      </dgm:spPr>
      <dgm:t>
        <a:bodyPr/>
        <a:lstStyle/>
        <a:p>
          <a:endParaRPr lang="pt-BR"/>
        </a:p>
      </dgm:t>
    </dgm:pt>
    <dgm:pt modelId="{9DC43190-37D9-4697-8E7F-35E4C4670073}" type="pres">
      <dgm:prSet presAssocID="{4A8AC353-8FFD-40AE-96E7-A4E4578D0CE4}" presName="text" presStyleLbl="node1" presStyleIdx="3" presStyleCnt="5">
        <dgm:presLayoutVars>
          <dgm:bulletEnabled val="1"/>
        </dgm:presLayoutVars>
      </dgm:prSet>
      <dgm:spPr/>
      <dgm:t>
        <a:bodyPr/>
        <a:lstStyle/>
        <a:p>
          <a:endParaRPr lang="en-US"/>
        </a:p>
      </dgm:t>
    </dgm:pt>
    <dgm:pt modelId="{B2558462-EB97-490D-8502-7DA485AC9621}" type="pres">
      <dgm:prSet presAssocID="{80F1ABB3-043B-4A86-8877-28BC73252D07}" presName="spacer" presStyleCnt="0"/>
      <dgm:spPr/>
      <dgm:t>
        <a:bodyPr/>
        <a:lstStyle/>
        <a:p>
          <a:endParaRPr lang="pt-BR"/>
        </a:p>
      </dgm:t>
    </dgm:pt>
    <dgm:pt modelId="{D87839D4-753C-4782-B9AE-95A0D1C7044C}" type="pres">
      <dgm:prSet presAssocID="{591302B3-51EE-4B18-837B-37064D9DA489}" presName="comp" presStyleCnt="0"/>
      <dgm:spPr/>
      <dgm:t>
        <a:bodyPr/>
        <a:lstStyle/>
        <a:p>
          <a:endParaRPr lang="pt-BR"/>
        </a:p>
      </dgm:t>
    </dgm:pt>
    <dgm:pt modelId="{CCF1FE5A-7568-4C64-8E79-EB29F5B1722E}" type="pres">
      <dgm:prSet presAssocID="{591302B3-51EE-4B18-837B-37064D9DA489}" presName="box" presStyleLbl="node1" presStyleIdx="4" presStyleCnt="5"/>
      <dgm:spPr/>
      <dgm:t>
        <a:bodyPr/>
        <a:lstStyle/>
        <a:p>
          <a:endParaRPr lang="en-US"/>
        </a:p>
      </dgm:t>
    </dgm:pt>
    <dgm:pt modelId="{DDEB60ED-867D-402B-AB16-A8286BF0F4BA}" type="pres">
      <dgm:prSet presAssocID="{591302B3-51EE-4B18-837B-37064D9DA489}" presName="img" presStyleLbl="fgImgPlace1" presStyleIdx="4" presStyleCnt="5" custScaleX="40843" custScaleY="86611" custLinFactNeighborX="-3531" custLinFactNeighborY="-4163"/>
      <dgm:spPr>
        <a:prstGeom prst="flowChartAlternateProcess">
          <a:avLst/>
        </a:prstGeom>
        <a:blipFill rotWithShape="0">
          <a:blip xmlns:r="http://schemas.openxmlformats.org/officeDocument/2006/relationships" r:embed="rId5"/>
          <a:stretch>
            <a:fillRect/>
          </a:stretch>
        </a:blipFill>
      </dgm:spPr>
      <dgm:t>
        <a:bodyPr/>
        <a:lstStyle/>
        <a:p>
          <a:endParaRPr lang="pt-BR"/>
        </a:p>
      </dgm:t>
    </dgm:pt>
    <dgm:pt modelId="{E47DF728-4CDE-4C7B-9E1B-7AB79F1F5AA7}" type="pres">
      <dgm:prSet presAssocID="{591302B3-51EE-4B18-837B-37064D9DA489}" presName="text" presStyleLbl="node1" presStyleIdx="4" presStyleCnt="5">
        <dgm:presLayoutVars>
          <dgm:bulletEnabled val="1"/>
        </dgm:presLayoutVars>
      </dgm:prSet>
      <dgm:spPr/>
      <dgm:t>
        <a:bodyPr/>
        <a:lstStyle/>
        <a:p>
          <a:endParaRPr lang="en-US"/>
        </a:p>
      </dgm:t>
    </dgm:pt>
  </dgm:ptLst>
  <dgm:cxnLst>
    <dgm:cxn modelId="{8FE5BB59-2895-4677-B339-A7DA632AB462}" type="presOf" srcId="{9F2BA59E-0881-480F-98F5-FE09FEEF748D}" destId="{7669F78B-303A-498C-B94C-C860EDE84F64}" srcOrd="1" destOrd="0" presId="urn:microsoft.com/office/officeart/2005/8/layout/vList4#1"/>
    <dgm:cxn modelId="{34BE41DD-E84B-4ED2-9AA1-7D4CBC49C80C}" srcId="{1D378E09-5B72-4F1F-96E2-0975D3F3D5BE}" destId="{4AE9D54F-175F-478A-9FDC-86BC8CF8010D}" srcOrd="2" destOrd="0" parTransId="{2AFB8422-5325-43E3-B980-0444225FCF3B}" sibTransId="{AA119950-06B5-43F6-A0D9-6D794C244587}"/>
    <dgm:cxn modelId="{271CBC98-C7D5-4309-8AD0-79610F37BD29}" srcId="{1D378E09-5B72-4F1F-96E2-0975D3F3D5BE}" destId="{A961C9F2-10A9-4CC1-BEA6-3AC3C181984F}" srcOrd="1" destOrd="0" parTransId="{1BAA97FA-F49E-4A49-A5C0-07857ECCE808}" sibTransId="{8D74CB3D-8D88-4CF0-AFCE-3327CBFDBF44}"/>
    <dgm:cxn modelId="{67CDCCF8-AE92-49AD-A85B-A686272EAE6D}" type="presOf" srcId="{591302B3-51EE-4B18-837B-37064D9DA489}" destId="{CCF1FE5A-7568-4C64-8E79-EB29F5B1722E}" srcOrd="0" destOrd="0" presId="urn:microsoft.com/office/officeart/2005/8/layout/vList4#1"/>
    <dgm:cxn modelId="{36D64166-0695-4E3E-B802-EF10E9119DFD}" srcId="{1D378E09-5B72-4F1F-96E2-0975D3F3D5BE}" destId="{9F2BA59E-0881-480F-98F5-FE09FEEF748D}" srcOrd="0" destOrd="0" parTransId="{3AF7DDB8-FBC4-4C98-94EC-62590275AD3E}" sibTransId="{124A5D35-1ED7-43E4-9BC9-1B315FB5FDA7}"/>
    <dgm:cxn modelId="{C3165CA0-9697-470F-B919-F9B02DB02554}" type="presOf" srcId="{9F2BA59E-0881-480F-98F5-FE09FEEF748D}" destId="{C9D7D1AC-8544-47B0-AECE-FC3FD17AFB41}" srcOrd="0" destOrd="0" presId="urn:microsoft.com/office/officeart/2005/8/layout/vList4#1"/>
    <dgm:cxn modelId="{16E6C304-A932-4B04-9CAB-0710C0838483}" srcId="{1D378E09-5B72-4F1F-96E2-0975D3F3D5BE}" destId="{591302B3-51EE-4B18-837B-37064D9DA489}" srcOrd="4" destOrd="0" parTransId="{F07244A9-563F-42F8-9DAC-5361D909901C}" sibTransId="{3394DB7C-178F-43AB-9772-D8414BF725D3}"/>
    <dgm:cxn modelId="{5FB06C4D-EE18-4E25-92FA-BEBD15049CE2}" type="presOf" srcId="{4A8AC353-8FFD-40AE-96E7-A4E4578D0CE4}" destId="{5F191FED-B271-4A27-87FD-E5719AF3434D}" srcOrd="0" destOrd="0" presId="urn:microsoft.com/office/officeart/2005/8/layout/vList4#1"/>
    <dgm:cxn modelId="{78D11817-5FD6-453A-9882-F47000817D0F}" type="presOf" srcId="{591302B3-51EE-4B18-837B-37064D9DA489}" destId="{E47DF728-4CDE-4C7B-9E1B-7AB79F1F5AA7}" srcOrd="1" destOrd="0" presId="urn:microsoft.com/office/officeart/2005/8/layout/vList4#1"/>
    <dgm:cxn modelId="{4E8982BE-2FE0-40DE-AD56-42F94B2C3FE3}" srcId="{1D378E09-5B72-4F1F-96E2-0975D3F3D5BE}" destId="{4A8AC353-8FFD-40AE-96E7-A4E4578D0CE4}" srcOrd="3" destOrd="0" parTransId="{6A3DDBAA-792B-40D4-930E-7EABFEC8BC4A}" sibTransId="{80F1ABB3-043B-4A86-8877-28BC73252D07}"/>
    <dgm:cxn modelId="{B5DACE6F-8A17-4D0F-B74D-873A21C14CBE}" type="presOf" srcId="{1D378E09-5B72-4F1F-96E2-0975D3F3D5BE}" destId="{7FF9B124-DBD2-44C7-A862-6EA6C6D61DFB}" srcOrd="0" destOrd="0" presId="urn:microsoft.com/office/officeart/2005/8/layout/vList4#1"/>
    <dgm:cxn modelId="{A77F7916-DF1C-4D74-9272-1E50DAC6FDB9}" type="presOf" srcId="{4AE9D54F-175F-478A-9FDC-86BC8CF8010D}" destId="{89A78818-4AC4-4B85-96C6-C61FF40523C7}" srcOrd="0" destOrd="0" presId="urn:microsoft.com/office/officeart/2005/8/layout/vList4#1"/>
    <dgm:cxn modelId="{9EF06F27-EEF5-4093-AF6C-357F8B9008C8}" type="presOf" srcId="{A961C9F2-10A9-4CC1-BEA6-3AC3C181984F}" destId="{CFDE350B-CE0B-4815-BA97-7F743A523B02}" srcOrd="0" destOrd="0" presId="urn:microsoft.com/office/officeart/2005/8/layout/vList4#1"/>
    <dgm:cxn modelId="{F6AB3C40-E3AA-4212-8C1C-0865C2203764}" type="presOf" srcId="{4A8AC353-8FFD-40AE-96E7-A4E4578D0CE4}" destId="{9DC43190-37D9-4697-8E7F-35E4C4670073}" srcOrd="1" destOrd="0" presId="urn:microsoft.com/office/officeart/2005/8/layout/vList4#1"/>
    <dgm:cxn modelId="{9C798375-F3B4-45EF-ABB8-E10EFACF7958}" type="presOf" srcId="{A961C9F2-10A9-4CC1-BEA6-3AC3C181984F}" destId="{2F88DD2D-8A9A-41FE-A978-FDC0CE703DE6}" srcOrd="1" destOrd="0" presId="urn:microsoft.com/office/officeart/2005/8/layout/vList4#1"/>
    <dgm:cxn modelId="{863213D9-AC20-43F5-A377-6C72596AC978}" type="presOf" srcId="{4AE9D54F-175F-478A-9FDC-86BC8CF8010D}" destId="{4DF05395-0C78-4463-A917-DC9BD3364540}" srcOrd="1" destOrd="0" presId="urn:microsoft.com/office/officeart/2005/8/layout/vList4#1"/>
    <dgm:cxn modelId="{1D4E8409-2198-44B3-BFE3-C69530E3045A}" type="presParOf" srcId="{7FF9B124-DBD2-44C7-A862-6EA6C6D61DFB}" destId="{3A22DA4C-298D-42E3-B3B3-5903ABC39129}" srcOrd="0" destOrd="0" presId="urn:microsoft.com/office/officeart/2005/8/layout/vList4#1"/>
    <dgm:cxn modelId="{655638BF-3C0C-4CEA-90D7-A1D6B3E0A2FE}" type="presParOf" srcId="{3A22DA4C-298D-42E3-B3B3-5903ABC39129}" destId="{C9D7D1AC-8544-47B0-AECE-FC3FD17AFB41}" srcOrd="0" destOrd="0" presId="urn:microsoft.com/office/officeart/2005/8/layout/vList4#1"/>
    <dgm:cxn modelId="{5ECBEF5C-9A07-4AFF-BCA7-5EF568CB5B9D}" type="presParOf" srcId="{3A22DA4C-298D-42E3-B3B3-5903ABC39129}" destId="{5970716A-3903-4513-8D24-4073FC1E69D8}" srcOrd="1" destOrd="0" presId="urn:microsoft.com/office/officeart/2005/8/layout/vList4#1"/>
    <dgm:cxn modelId="{AAD69DCF-29E6-4B30-B9EE-188C812EDF3A}" type="presParOf" srcId="{3A22DA4C-298D-42E3-B3B3-5903ABC39129}" destId="{7669F78B-303A-498C-B94C-C860EDE84F64}" srcOrd="2" destOrd="0" presId="urn:microsoft.com/office/officeart/2005/8/layout/vList4#1"/>
    <dgm:cxn modelId="{E02F15B3-04FA-4854-9FB9-B55DCCCBE0C8}" type="presParOf" srcId="{7FF9B124-DBD2-44C7-A862-6EA6C6D61DFB}" destId="{8A67CC8B-5F31-407D-8C38-BFFBA8F0F9B9}" srcOrd="1" destOrd="0" presId="urn:microsoft.com/office/officeart/2005/8/layout/vList4#1"/>
    <dgm:cxn modelId="{DDF9DCBF-8A6D-4A69-A030-9DFAA33031CD}" type="presParOf" srcId="{7FF9B124-DBD2-44C7-A862-6EA6C6D61DFB}" destId="{B0A74B65-7A04-40D4-A67E-1A13D4A1DC5F}" srcOrd="2" destOrd="0" presId="urn:microsoft.com/office/officeart/2005/8/layout/vList4#1"/>
    <dgm:cxn modelId="{0E566A43-0D5B-49F2-BF93-65819CABD1C3}" type="presParOf" srcId="{B0A74B65-7A04-40D4-A67E-1A13D4A1DC5F}" destId="{CFDE350B-CE0B-4815-BA97-7F743A523B02}" srcOrd="0" destOrd="0" presId="urn:microsoft.com/office/officeart/2005/8/layout/vList4#1"/>
    <dgm:cxn modelId="{987CE383-993E-42D9-AA34-11E07DF393E1}" type="presParOf" srcId="{B0A74B65-7A04-40D4-A67E-1A13D4A1DC5F}" destId="{20B77D7D-63C6-4572-A19E-36B2CC26D97F}" srcOrd="1" destOrd="0" presId="urn:microsoft.com/office/officeart/2005/8/layout/vList4#1"/>
    <dgm:cxn modelId="{97C54B57-85BB-46EC-AA9B-ED65F4BA1867}" type="presParOf" srcId="{B0A74B65-7A04-40D4-A67E-1A13D4A1DC5F}" destId="{2F88DD2D-8A9A-41FE-A978-FDC0CE703DE6}" srcOrd="2" destOrd="0" presId="urn:microsoft.com/office/officeart/2005/8/layout/vList4#1"/>
    <dgm:cxn modelId="{8F180A66-9582-4A78-8D58-6AF253FD53A8}" type="presParOf" srcId="{7FF9B124-DBD2-44C7-A862-6EA6C6D61DFB}" destId="{FEE89098-F0A7-403D-8760-6E39004A0C8E}" srcOrd="3" destOrd="0" presId="urn:microsoft.com/office/officeart/2005/8/layout/vList4#1"/>
    <dgm:cxn modelId="{C6A5C73C-0B29-40C6-A7C4-89BEE1AADA45}" type="presParOf" srcId="{7FF9B124-DBD2-44C7-A862-6EA6C6D61DFB}" destId="{16750001-A38E-4979-87A2-F0FF22CE7B75}" srcOrd="4" destOrd="0" presId="urn:microsoft.com/office/officeart/2005/8/layout/vList4#1"/>
    <dgm:cxn modelId="{6DE6E474-6863-4A9F-8593-0F18136DAA2C}" type="presParOf" srcId="{16750001-A38E-4979-87A2-F0FF22CE7B75}" destId="{89A78818-4AC4-4B85-96C6-C61FF40523C7}" srcOrd="0" destOrd="0" presId="urn:microsoft.com/office/officeart/2005/8/layout/vList4#1"/>
    <dgm:cxn modelId="{B3FF57BF-1B67-49BB-876D-A73598DF64B5}" type="presParOf" srcId="{16750001-A38E-4979-87A2-F0FF22CE7B75}" destId="{E9EF1D1C-3D8D-44C2-BD6B-A4B56B16074F}" srcOrd="1" destOrd="0" presId="urn:microsoft.com/office/officeart/2005/8/layout/vList4#1"/>
    <dgm:cxn modelId="{164D101C-E68A-4F29-B464-99A6BA070B7A}" type="presParOf" srcId="{16750001-A38E-4979-87A2-F0FF22CE7B75}" destId="{4DF05395-0C78-4463-A917-DC9BD3364540}" srcOrd="2" destOrd="0" presId="urn:microsoft.com/office/officeart/2005/8/layout/vList4#1"/>
    <dgm:cxn modelId="{E825409D-C656-4A6B-96EB-E49990B9EAF5}" type="presParOf" srcId="{7FF9B124-DBD2-44C7-A862-6EA6C6D61DFB}" destId="{02386EA9-DFD9-43FB-AD91-2DE9981766EA}" srcOrd="5" destOrd="0" presId="urn:microsoft.com/office/officeart/2005/8/layout/vList4#1"/>
    <dgm:cxn modelId="{AF49F25B-7F08-4277-A476-7726BBD2E43F}" type="presParOf" srcId="{7FF9B124-DBD2-44C7-A862-6EA6C6D61DFB}" destId="{43C7383D-F327-4CE3-AC93-6BC23CC11E5A}" srcOrd="6" destOrd="0" presId="urn:microsoft.com/office/officeart/2005/8/layout/vList4#1"/>
    <dgm:cxn modelId="{A1FA2675-B46C-4AD8-AB85-2E5FA9ECAA09}" type="presParOf" srcId="{43C7383D-F327-4CE3-AC93-6BC23CC11E5A}" destId="{5F191FED-B271-4A27-87FD-E5719AF3434D}" srcOrd="0" destOrd="0" presId="urn:microsoft.com/office/officeart/2005/8/layout/vList4#1"/>
    <dgm:cxn modelId="{EAF821C8-81D7-45E3-8218-5CE914E82715}" type="presParOf" srcId="{43C7383D-F327-4CE3-AC93-6BC23CC11E5A}" destId="{E1C653D6-C86F-430E-BF88-50CF59930DF3}" srcOrd="1" destOrd="0" presId="urn:microsoft.com/office/officeart/2005/8/layout/vList4#1"/>
    <dgm:cxn modelId="{0774CD6F-55CF-4A2E-903C-6846F6131324}" type="presParOf" srcId="{43C7383D-F327-4CE3-AC93-6BC23CC11E5A}" destId="{9DC43190-37D9-4697-8E7F-35E4C4670073}" srcOrd="2" destOrd="0" presId="urn:microsoft.com/office/officeart/2005/8/layout/vList4#1"/>
    <dgm:cxn modelId="{C09359B9-3C56-40C3-9DBA-ABB817D74C05}" type="presParOf" srcId="{7FF9B124-DBD2-44C7-A862-6EA6C6D61DFB}" destId="{B2558462-EB97-490D-8502-7DA485AC9621}" srcOrd="7" destOrd="0" presId="urn:microsoft.com/office/officeart/2005/8/layout/vList4#1"/>
    <dgm:cxn modelId="{99C8326E-6514-4EB0-810A-BA8B8D3D555E}" type="presParOf" srcId="{7FF9B124-DBD2-44C7-A862-6EA6C6D61DFB}" destId="{D87839D4-753C-4782-B9AE-95A0D1C7044C}" srcOrd="8" destOrd="0" presId="urn:microsoft.com/office/officeart/2005/8/layout/vList4#1"/>
    <dgm:cxn modelId="{216CDC65-D9BB-47E9-9EA9-00DC28CA7909}" type="presParOf" srcId="{D87839D4-753C-4782-B9AE-95A0D1C7044C}" destId="{CCF1FE5A-7568-4C64-8E79-EB29F5B1722E}" srcOrd="0" destOrd="0" presId="urn:microsoft.com/office/officeart/2005/8/layout/vList4#1"/>
    <dgm:cxn modelId="{09E02E13-3CBF-4F81-A465-C6943B930A35}" type="presParOf" srcId="{D87839D4-753C-4782-B9AE-95A0D1C7044C}" destId="{DDEB60ED-867D-402B-AB16-A8286BF0F4BA}" srcOrd="1" destOrd="0" presId="urn:microsoft.com/office/officeart/2005/8/layout/vList4#1"/>
    <dgm:cxn modelId="{21745CA4-E5F9-4080-BEC3-56F015541E0D}" type="presParOf" srcId="{D87839D4-753C-4782-B9AE-95A0D1C7044C}" destId="{E47DF728-4CDE-4C7B-9E1B-7AB79F1F5AA7}"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B021EB-E34A-46BC-8FEA-598C3BD1C0AA}" type="doc">
      <dgm:prSet loTypeId="urn:microsoft.com/office/officeart/2005/8/layout/vList5" loCatId="list" qsTypeId="urn:microsoft.com/office/officeart/2005/8/quickstyle/simple4" qsCatId="simple" csTypeId="urn:microsoft.com/office/officeart/2005/8/colors/colorful4" csCatId="colorful" phldr="1"/>
      <dgm:spPr/>
      <dgm:t>
        <a:bodyPr/>
        <a:lstStyle/>
        <a:p>
          <a:endParaRPr lang="en-US"/>
        </a:p>
      </dgm:t>
    </dgm:pt>
    <dgm:pt modelId="{E62E4BD8-C91D-46FA-81D3-54EC6023C0B5}">
      <dgm:prSet phldrT="[Text]"/>
      <dgm:spPr/>
      <dgm:t>
        <a:bodyPr/>
        <a:lstStyle/>
        <a:p>
          <a:r>
            <a:rPr lang="en-US" b="1" dirty="0" smtClean="0"/>
            <a:t>Unified Threat Management (UTM)</a:t>
          </a:r>
          <a:endParaRPr lang="en-US" b="1" dirty="0"/>
        </a:p>
      </dgm:t>
    </dgm:pt>
    <dgm:pt modelId="{227FD7B5-2754-487A-A715-A595313E613B}" type="parTrans" cxnId="{75318CAC-49A1-49B2-8E60-0AE1CE3D42B6}">
      <dgm:prSet/>
      <dgm:spPr/>
      <dgm:t>
        <a:bodyPr/>
        <a:lstStyle/>
        <a:p>
          <a:endParaRPr lang="en-US">
            <a:solidFill>
              <a:srgbClr val="000000"/>
            </a:solidFill>
          </a:endParaRPr>
        </a:p>
      </dgm:t>
    </dgm:pt>
    <dgm:pt modelId="{9203D3C6-3298-437E-BE93-1BA633D1C50A}" type="sibTrans" cxnId="{75318CAC-49A1-49B2-8E60-0AE1CE3D42B6}">
      <dgm:prSet/>
      <dgm:spPr/>
      <dgm:t>
        <a:bodyPr/>
        <a:lstStyle/>
        <a:p>
          <a:endParaRPr lang="en-US">
            <a:solidFill>
              <a:srgbClr val="000000"/>
            </a:solidFill>
          </a:endParaRPr>
        </a:p>
      </dgm:t>
    </dgm:pt>
    <dgm:pt modelId="{73968D8E-8ECD-48E2-A994-838CE0689D1C}">
      <dgm:prSet phldrT="[Text]" custT="1"/>
      <dgm:spPr/>
      <dgm:t>
        <a:bodyPr/>
        <a:lstStyle/>
        <a:p>
          <a:r>
            <a:rPr lang="en-US" sz="1800" dirty="0" smtClean="0"/>
            <a:t>All-in-one solution for medium businesses</a:t>
          </a:r>
          <a:endParaRPr lang="en-US" sz="1800" b="1" dirty="0"/>
        </a:p>
      </dgm:t>
    </dgm:pt>
    <dgm:pt modelId="{BFF11725-EC92-4614-AFD2-A69D599B95A2}" type="parTrans" cxnId="{4CD7B1C2-A526-4F6F-8E64-F26758E46B53}">
      <dgm:prSet/>
      <dgm:spPr/>
      <dgm:t>
        <a:bodyPr/>
        <a:lstStyle/>
        <a:p>
          <a:endParaRPr lang="en-US">
            <a:solidFill>
              <a:srgbClr val="000000"/>
            </a:solidFill>
          </a:endParaRPr>
        </a:p>
      </dgm:t>
    </dgm:pt>
    <dgm:pt modelId="{12B72E8C-A826-45DA-92FC-2B9FEE716813}" type="sibTrans" cxnId="{4CD7B1C2-A526-4F6F-8E64-F26758E46B53}">
      <dgm:prSet/>
      <dgm:spPr/>
      <dgm:t>
        <a:bodyPr/>
        <a:lstStyle/>
        <a:p>
          <a:endParaRPr lang="en-US">
            <a:solidFill>
              <a:srgbClr val="000000"/>
            </a:solidFill>
          </a:endParaRPr>
        </a:p>
      </dgm:t>
    </dgm:pt>
    <dgm:pt modelId="{F8639C33-2576-4439-9DD0-6D6FD651EA20}">
      <dgm:prSet phldrT="[Text]" custT="1"/>
      <dgm:spPr/>
      <dgm:t>
        <a:bodyPr/>
        <a:lstStyle/>
        <a:p>
          <a:r>
            <a:rPr lang="en-US" sz="1800" dirty="0" smtClean="0"/>
            <a:t>Firewall, VPN, Web security, IPS, e-mail relay in a single box</a:t>
          </a:r>
          <a:endParaRPr lang="en-US" sz="1800" dirty="0"/>
        </a:p>
      </dgm:t>
    </dgm:pt>
    <dgm:pt modelId="{D04615DF-E642-4CDF-9F87-76D241D4F019}" type="parTrans" cxnId="{0FF184F7-4C2A-4050-ADBC-8ED857D5F61E}">
      <dgm:prSet/>
      <dgm:spPr/>
      <dgm:t>
        <a:bodyPr/>
        <a:lstStyle/>
        <a:p>
          <a:endParaRPr lang="en-US">
            <a:solidFill>
              <a:srgbClr val="000000"/>
            </a:solidFill>
          </a:endParaRPr>
        </a:p>
      </dgm:t>
    </dgm:pt>
    <dgm:pt modelId="{635E5D8E-9E35-4475-9E44-B5E5F14DD983}" type="sibTrans" cxnId="{0FF184F7-4C2A-4050-ADBC-8ED857D5F61E}">
      <dgm:prSet/>
      <dgm:spPr/>
      <dgm:t>
        <a:bodyPr/>
        <a:lstStyle/>
        <a:p>
          <a:endParaRPr lang="en-US">
            <a:solidFill>
              <a:srgbClr val="000000"/>
            </a:solidFill>
          </a:endParaRPr>
        </a:p>
      </dgm:t>
    </dgm:pt>
    <dgm:pt modelId="{980C2F9B-7164-4ADB-8CEF-2DD262EA5A9C}">
      <dgm:prSet phldrT="[Text]"/>
      <dgm:spPr/>
      <dgm:t>
        <a:bodyPr/>
        <a:lstStyle/>
        <a:p>
          <a:r>
            <a:rPr lang="en-US" b="1" dirty="0" smtClean="0"/>
            <a:t>Secure Web Gateway</a:t>
          </a:r>
          <a:endParaRPr lang="en-US" b="1" dirty="0"/>
        </a:p>
      </dgm:t>
    </dgm:pt>
    <dgm:pt modelId="{F14E5F20-6369-4CCA-B079-9112EA4C3AFB}" type="parTrans" cxnId="{3627B008-A87B-493D-8506-D0A38ED37793}">
      <dgm:prSet/>
      <dgm:spPr/>
      <dgm:t>
        <a:bodyPr/>
        <a:lstStyle/>
        <a:p>
          <a:endParaRPr lang="en-US">
            <a:solidFill>
              <a:srgbClr val="000000"/>
            </a:solidFill>
          </a:endParaRPr>
        </a:p>
      </dgm:t>
    </dgm:pt>
    <dgm:pt modelId="{0CB310F5-12D1-4A67-AD07-0C81F0BF9BF7}" type="sibTrans" cxnId="{3627B008-A87B-493D-8506-D0A38ED37793}">
      <dgm:prSet/>
      <dgm:spPr/>
      <dgm:t>
        <a:bodyPr/>
        <a:lstStyle/>
        <a:p>
          <a:endParaRPr lang="en-US">
            <a:solidFill>
              <a:srgbClr val="000000"/>
            </a:solidFill>
          </a:endParaRPr>
        </a:p>
      </dgm:t>
    </dgm:pt>
    <dgm:pt modelId="{0E3AC56E-BCE9-41B0-AA65-F78D9F4DC985}">
      <dgm:prSet phldrT="[Text]" custT="1"/>
      <dgm:spPr/>
      <dgm:t>
        <a:bodyPr/>
        <a:lstStyle/>
        <a:p>
          <a:r>
            <a:rPr lang="en-US" sz="1800" dirty="0" smtClean="0"/>
            <a:t>Authenticating proxy with security</a:t>
          </a:r>
          <a:endParaRPr lang="en-US" sz="1800" dirty="0"/>
        </a:p>
      </dgm:t>
    </dgm:pt>
    <dgm:pt modelId="{6E2401CA-D11C-4DBE-8542-1994D1803BEE}" type="parTrans" cxnId="{FA5D9E2E-46F8-4F41-955F-9EF49AA67063}">
      <dgm:prSet/>
      <dgm:spPr/>
      <dgm:t>
        <a:bodyPr/>
        <a:lstStyle/>
        <a:p>
          <a:endParaRPr lang="en-US">
            <a:solidFill>
              <a:srgbClr val="000000"/>
            </a:solidFill>
          </a:endParaRPr>
        </a:p>
      </dgm:t>
    </dgm:pt>
    <dgm:pt modelId="{ACFFE70E-32DA-4015-85C8-21E6B9817615}" type="sibTrans" cxnId="{FA5D9E2E-46F8-4F41-955F-9EF49AA67063}">
      <dgm:prSet/>
      <dgm:spPr/>
      <dgm:t>
        <a:bodyPr/>
        <a:lstStyle/>
        <a:p>
          <a:endParaRPr lang="en-US">
            <a:solidFill>
              <a:srgbClr val="000000"/>
            </a:solidFill>
          </a:endParaRPr>
        </a:p>
      </dgm:t>
    </dgm:pt>
    <dgm:pt modelId="{934D34A4-E8AA-4652-8E31-BE684FC82800}">
      <dgm:prSet phldrT="[Text]"/>
      <dgm:spPr/>
      <dgm:t>
        <a:bodyPr/>
        <a:lstStyle/>
        <a:p>
          <a:r>
            <a:rPr lang="en-US" b="1" dirty="0" smtClean="0"/>
            <a:t>Remote Access Gateway</a:t>
          </a:r>
          <a:endParaRPr lang="en-US" b="1" dirty="0"/>
        </a:p>
      </dgm:t>
    </dgm:pt>
    <dgm:pt modelId="{71EDD441-EF53-4995-BEB3-26544D2DAC54}" type="parTrans" cxnId="{4E72283E-E7D2-4097-A3BF-98AD8F01FF6D}">
      <dgm:prSet/>
      <dgm:spPr/>
      <dgm:t>
        <a:bodyPr/>
        <a:lstStyle/>
        <a:p>
          <a:endParaRPr lang="en-US">
            <a:solidFill>
              <a:srgbClr val="000000"/>
            </a:solidFill>
          </a:endParaRPr>
        </a:p>
      </dgm:t>
    </dgm:pt>
    <dgm:pt modelId="{FB9D66F9-6278-47D5-8635-83FE6CF92CEE}" type="sibTrans" cxnId="{4E72283E-E7D2-4097-A3BF-98AD8F01FF6D}">
      <dgm:prSet/>
      <dgm:spPr/>
      <dgm:t>
        <a:bodyPr/>
        <a:lstStyle/>
        <a:p>
          <a:endParaRPr lang="en-US">
            <a:solidFill>
              <a:srgbClr val="000000"/>
            </a:solidFill>
          </a:endParaRPr>
        </a:p>
      </dgm:t>
    </dgm:pt>
    <dgm:pt modelId="{842D3BFC-3D10-4819-A070-E83244B3EDF2}">
      <dgm:prSet phldrT="[Text]"/>
      <dgm:spPr/>
      <dgm:t>
        <a:bodyPr/>
        <a:lstStyle/>
        <a:p>
          <a:r>
            <a:rPr lang="en-US" b="1" dirty="0" smtClean="0"/>
            <a:t>Secure E-mail Relay</a:t>
          </a:r>
          <a:endParaRPr lang="en-US" b="1" dirty="0"/>
        </a:p>
      </dgm:t>
    </dgm:pt>
    <dgm:pt modelId="{49C4753B-96C1-4FED-97EE-64BF0BE91491}" type="parTrans" cxnId="{3D6DDEDA-A5CB-4AD6-96DA-DE33824678F3}">
      <dgm:prSet/>
      <dgm:spPr/>
      <dgm:t>
        <a:bodyPr/>
        <a:lstStyle/>
        <a:p>
          <a:endParaRPr lang="en-US">
            <a:solidFill>
              <a:srgbClr val="000000"/>
            </a:solidFill>
          </a:endParaRPr>
        </a:p>
      </dgm:t>
    </dgm:pt>
    <dgm:pt modelId="{3624CC55-2B62-43E7-AFAC-23C221B1B8CF}" type="sibTrans" cxnId="{3D6DDEDA-A5CB-4AD6-96DA-DE33824678F3}">
      <dgm:prSet/>
      <dgm:spPr/>
      <dgm:t>
        <a:bodyPr/>
        <a:lstStyle/>
        <a:p>
          <a:endParaRPr lang="en-US">
            <a:solidFill>
              <a:srgbClr val="000000"/>
            </a:solidFill>
          </a:endParaRPr>
        </a:p>
      </dgm:t>
    </dgm:pt>
    <dgm:pt modelId="{9EB9F9D4-46F1-4876-9965-EDB5806F07C2}">
      <dgm:prSet phldrT="[Text]" custT="1"/>
      <dgm:spPr/>
      <dgm:t>
        <a:bodyPr/>
        <a:lstStyle/>
        <a:p>
          <a:r>
            <a:rPr lang="en-US" sz="1800" dirty="0" smtClean="0"/>
            <a:t>Web antivirus and URL filtering</a:t>
          </a:r>
          <a:endParaRPr lang="en-US" sz="1800" dirty="0"/>
        </a:p>
      </dgm:t>
    </dgm:pt>
    <dgm:pt modelId="{91098DD9-F556-48FB-A4F6-655631300292}" type="parTrans" cxnId="{D7A44582-B9E9-4AFB-90CA-0FC006A599F1}">
      <dgm:prSet/>
      <dgm:spPr/>
      <dgm:t>
        <a:bodyPr/>
        <a:lstStyle/>
        <a:p>
          <a:endParaRPr lang="en-US">
            <a:solidFill>
              <a:srgbClr val="000000"/>
            </a:solidFill>
          </a:endParaRPr>
        </a:p>
      </dgm:t>
    </dgm:pt>
    <dgm:pt modelId="{D9598AF0-80CB-43F6-849E-136D224A6A20}" type="sibTrans" cxnId="{D7A44582-B9E9-4AFB-90CA-0FC006A599F1}">
      <dgm:prSet/>
      <dgm:spPr/>
      <dgm:t>
        <a:bodyPr/>
        <a:lstStyle/>
        <a:p>
          <a:endParaRPr lang="en-US">
            <a:solidFill>
              <a:srgbClr val="000000"/>
            </a:solidFill>
          </a:endParaRPr>
        </a:p>
      </dgm:t>
    </dgm:pt>
    <dgm:pt modelId="{F8958AD6-429E-422A-BCD0-541570D6049D}">
      <dgm:prSet phldrT="[Text]" custT="1"/>
      <dgm:spPr/>
      <dgm:t>
        <a:bodyPr/>
        <a:lstStyle/>
        <a:p>
          <a:r>
            <a:rPr lang="en-US" sz="1800" dirty="0" smtClean="0"/>
            <a:t>Dial-in VPN</a:t>
          </a:r>
          <a:endParaRPr lang="en-US" sz="1800" dirty="0"/>
        </a:p>
      </dgm:t>
    </dgm:pt>
    <dgm:pt modelId="{6F587452-CFD7-4F53-89E7-7E60118D01DB}" type="parTrans" cxnId="{A880D6F5-86CF-46B3-A6B6-FE7B86B7C74D}">
      <dgm:prSet/>
      <dgm:spPr/>
      <dgm:t>
        <a:bodyPr/>
        <a:lstStyle/>
        <a:p>
          <a:endParaRPr lang="en-US">
            <a:solidFill>
              <a:srgbClr val="000000"/>
            </a:solidFill>
          </a:endParaRPr>
        </a:p>
      </dgm:t>
    </dgm:pt>
    <dgm:pt modelId="{92E5415E-90EE-4C1D-AF56-FD668CD67FF7}" type="sibTrans" cxnId="{A880D6F5-86CF-46B3-A6B6-FE7B86B7C74D}">
      <dgm:prSet/>
      <dgm:spPr/>
      <dgm:t>
        <a:bodyPr/>
        <a:lstStyle/>
        <a:p>
          <a:endParaRPr lang="en-US">
            <a:solidFill>
              <a:srgbClr val="000000"/>
            </a:solidFill>
          </a:endParaRPr>
        </a:p>
      </dgm:t>
    </dgm:pt>
    <dgm:pt modelId="{706626FA-F369-45FF-B8D3-6D366C938924}">
      <dgm:prSet phldrT="[Text]" custT="1"/>
      <dgm:spPr/>
      <dgm:t>
        <a:bodyPr/>
        <a:lstStyle/>
        <a:p>
          <a:r>
            <a:rPr lang="en-US" sz="1800" dirty="0" smtClean="0"/>
            <a:t>Site to site VPN</a:t>
          </a:r>
          <a:endParaRPr lang="en-US" sz="1800" dirty="0"/>
        </a:p>
      </dgm:t>
    </dgm:pt>
    <dgm:pt modelId="{2CD867E9-59D7-4E2B-A0A0-4CC458D3E1F7}" type="parTrans" cxnId="{5CC543EE-ED56-45B1-89BC-2DA1B4D8F342}">
      <dgm:prSet/>
      <dgm:spPr/>
      <dgm:t>
        <a:bodyPr/>
        <a:lstStyle/>
        <a:p>
          <a:endParaRPr lang="en-US">
            <a:solidFill>
              <a:srgbClr val="000000"/>
            </a:solidFill>
          </a:endParaRPr>
        </a:p>
      </dgm:t>
    </dgm:pt>
    <dgm:pt modelId="{762325EF-E8EE-4A83-BD60-0320317AAB9E}" type="sibTrans" cxnId="{5CC543EE-ED56-45B1-89BC-2DA1B4D8F342}">
      <dgm:prSet/>
      <dgm:spPr/>
      <dgm:t>
        <a:bodyPr/>
        <a:lstStyle/>
        <a:p>
          <a:endParaRPr lang="en-US">
            <a:solidFill>
              <a:srgbClr val="000000"/>
            </a:solidFill>
          </a:endParaRPr>
        </a:p>
      </dgm:t>
    </dgm:pt>
    <dgm:pt modelId="{C31BE9F6-CF57-4880-8858-870F1E751D62}">
      <dgm:prSet phldrT="[Text]" custT="1"/>
      <dgm:spPr/>
      <dgm:t>
        <a:bodyPr/>
        <a:lstStyle/>
        <a:p>
          <a:r>
            <a:rPr lang="en-US" sz="1800" dirty="0" smtClean="0"/>
            <a:t>Antispam</a:t>
          </a:r>
          <a:endParaRPr lang="en-US" sz="1800" dirty="0"/>
        </a:p>
      </dgm:t>
    </dgm:pt>
    <dgm:pt modelId="{38D3D302-F323-416B-ACD0-D78F1E0117FC}" type="parTrans" cxnId="{D78DD662-9030-49B5-AFB1-2015F9C5BEFF}">
      <dgm:prSet/>
      <dgm:spPr/>
      <dgm:t>
        <a:bodyPr/>
        <a:lstStyle/>
        <a:p>
          <a:endParaRPr lang="en-US">
            <a:solidFill>
              <a:srgbClr val="000000"/>
            </a:solidFill>
          </a:endParaRPr>
        </a:p>
      </dgm:t>
    </dgm:pt>
    <dgm:pt modelId="{CAE96111-2377-4370-8877-930192856AA8}" type="sibTrans" cxnId="{D78DD662-9030-49B5-AFB1-2015F9C5BEFF}">
      <dgm:prSet/>
      <dgm:spPr/>
      <dgm:t>
        <a:bodyPr/>
        <a:lstStyle/>
        <a:p>
          <a:endParaRPr lang="en-US">
            <a:solidFill>
              <a:srgbClr val="000000"/>
            </a:solidFill>
          </a:endParaRPr>
        </a:p>
      </dgm:t>
    </dgm:pt>
    <dgm:pt modelId="{0FBA9E03-A72C-4604-B9EE-CEBE2E892FA0}">
      <dgm:prSet phldrT="[Text]" custT="1"/>
      <dgm:spPr/>
      <dgm:t>
        <a:bodyPr/>
        <a:lstStyle/>
        <a:p>
          <a:r>
            <a:rPr lang="en-US" sz="1800" dirty="0" smtClean="0"/>
            <a:t>Antivirus</a:t>
          </a:r>
          <a:endParaRPr lang="en-US" sz="1800" dirty="0"/>
        </a:p>
      </dgm:t>
    </dgm:pt>
    <dgm:pt modelId="{6A716DA6-7C9C-484B-A582-92BF344D10F2}" type="parTrans" cxnId="{A161F8C8-6777-4495-AC81-50AAC56DF77A}">
      <dgm:prSet/>
      <dgm:spPr/>
      <dgm:t>
        <a:bodyPr/>
        <a:lstStyle/>
        <a:p>
          <a:endParaRPr lang="en-US">
            <a:solidFill>
              <a:srgbClr val="000000"/>
            </a:solidFill>
          </a:endParaRPr>
        </a:p>
      </dgm:t>
    </dgm:pt>
    <dgm:pt modelId="{DAAEA754-6CCC-448F-AABC-31DDB4EEF2EA}" type="sibTrans" cxnId="{A161F8C8-6777-4495-AC81-50AAC56DF77A}">
      <dgm:prSet/>
      <dgm:spPr/>
      <dgm:t>
        <a:bodyPr/>
        <a:lstStyle/>
        <a:p>
          <a:endParaRPr lang="en-US">
            <a:solidFill>
              <a:srgbClr val="000000"/>
            </a:solidFill>
          </a:endParaRPr>
        </a:p>
      </dgm:t>
    </dgm:pt>
    <dgm:pt modelId="{2BF018C4-71C5-4102-B664-3E94DF86ABB3}">
      <dgm:prSet phldrT="[Text]" custT="1"/>
      <dgm:spPr/>
      <dgm:t>
        <a:bodyPr/>
        <a:lstStyle/>
        <a:p>
          <a:r>
            <a:rPr lang="en-US" sz="1800" dirty="0" smtClean="0"/>
            <a:t>E-mail filtering</a:t>
          </a:r>
          <a:endParaRPr lang="en-US" sz="1800" dirty="0"/>
        </a:p>
      </dgm:t>
    </dgm:pt>
    <dgm:pt modelId="{B0028708-D2D7-4C11-8B84-4D61C75626A8}" type="parTrans" cxnId="{100118C5-586E-4A4A-A6CD-A24F4A9CA130}">
      <dgm:prSet/>
      <dgm:spPr/>
      <dgm:t>
        <a:bodyPr/>
        <a:lstStyle/>
        <a:p>
          <a:endParaRPr lang="en-US">
            <a:solidFill>
              <a:srgbClr val="000000"/>
            </a:solidFill>
          </a:endParaRPr>
        </a:p>
      </dgm:t>
    </dgm:pt>
    <dgm:pt modelId="{B9551D86-5651-415F-A19C-F6303E77AD29}" type="sibTrans" cxnId="{100118C5-586E-4A4A-A6CD-A24F4A9CA130}">
      <dgm:prSet/>
      <dgm:spPr/>
      <dgm:t>
        <a:bodyPr/>
        <a:lstStyle/>
        <a:p>
          <a:endParaRPr lang="en-US">
            <a:solidFill>
              <a:srgbClr val="000000"/>
            </a:solidFill>
          </a:endParaRPr>
        </a:p>
      </dgm:t>
    </dgm:pt>
    <dgm:pt modelId="{F5DBC7D2-3563-48EF-B61F-4DFD9F1987A1}">
      <dgm:prSet phldrT="[Text]" custT="1"/>
      <dgm:spPr/>
      <dgm:t>
        <a:bodyPr/>
        <a:lstStyle/>
        <a:p>
          <a:r>
            <a:rPr lang="en-US" sz="1800" dirty="0" smtClean="0"/>
            <a:t>Inspection of HTTP and HTTPS traffic</a:t>
          </a:r>
          <a:endParaRPr lang="en-US" sz="1800" dirty="0"/>
        </a:p>
      </dgm:t>
    </dgm:pt>
    <dgm:pt modelId="{9B4A0337-B5B1-41A9-8249-AE1B4AED32BB}" type="parTrans" cxnId="{E4031D03-E2E4-4302-B332-F5E7DC2920E4}">
      <dgm:prSet/>
      <dgm:spPr/>
      <dgm:t>
        <a:bodyPr/>
        <a:lstStyle/>
        <a:p>
          <a:endParaRPr lang="en-US"/>
        </a:p>
      </dgm:t>
    </dgm:pt>
    <dgm:pt modelId="{ACA6CA76-ED38-4BC2-AB06-38A681A9DAEF}" type="sibTrans" cxnId="{E4031D03-E2E4-4302-B332-F5E7DC2920E4}">
      <dgm:prSet/>
      <dgm:spPr/>
      <dgm:t>
        <a:bodyPr/>
        <a:lstStyle/>
        <a:p>
          <a:endParaRPr lang="en-US"/>
        </a:p>
      </dgm:t>
    </dgm:pt>
    <dgm:pt modelId="{651BF1F3-96EE-4E1C-8E95-1565E3465DD5}">
      <dgm:prSet phldrT="[Text]" custT="1"/>
      <dgm:spPr/>
      <dgm:t>
        <a:bodyPr/>
        <a:lstStyle/>
        <a:p>
          <a:r>
            <a:rPr lang="en-US" sz="1800" dirty="0" smtClean="0"/>
            <a:t>Secure Web publishing</a:t>
          </a:r>
          <a:endParaRPr lang="en-US" sz="1800" dirty="0"/>
        </a:p>
      </dgm:t>
    </dgm:pt>
    <dgm:pt modelId="{776E7011-6DB9-4BBE-BDDA-FC6836392088}" type="parTrans" cxnId="{31934327-45A2-4260-83D5-67CF0D057566}">
      <dgm:prSet/>
      <dgm:spPr/>
      <dgm:t>
        <a:bodyPr/>
        <a:lstStyle/>
        <a:p>
          <a:endParaRPr lang="en-US"/>
        </a:p>
      </dgm:t>
    </dgm:pt>
    <dgm:pt modelId="{86B211C0-D4EC-4DD6-8D61-830ACEE03371}" type="sibTrans" cxnId="{31934327-45A2-4260-83D5-67CF0D057566}">
      <dgm:prSet/>
      <dgm:spPr/>
      <dgm:t>
        <a:bodyPr/>
        <a:lstStyle/>
        <a:p>
          <a:endParaRPr lang="en-US"/>
        </a:p>
      </dgm:t>
    </dgm:pt>
    <dgm:pt modelId="{F7D09315-FD4B-4232-9A26-82A2D2986A8D}" type="pres">
      <dgm:prSet presAssocID="{AAB021EB-E34A-46BC-8FEA-598C3BD1C0AA}" presName="Name0" presStyleCnt="0">
        <dgm:presLayoutVars>
          <dgm:dir/>
          <dgm:animLvl val="lvl"/>
          <dgm:resizeHandles val="exact"/>
        </dgm:presLayoutVars>
      </dgm:prSet>
      <dgm:spPr/>
      <dgm:t>
        <a:bodyPr/>
        <a:lstStyle/>
        <a:p>
          <a:endParaRPr lang="en-US"/>
        </a:p>
      </dgm:t>
    </dgm:pt>
    <dgm:pt modelId="{815AFC66-3CAA-43DF-A420-E0838342ACC0}" type="pres">
      <dgm:prSet presAssocID="{E62E4BD8-C91D-46FA-81D3-54EC6023C0B5}" presName="linNode" presStyleCnt="0"/>
      <dgm:spPr/>
      <dgm:t>
        <a:bodyPr/>
        <a:lstStyle/>
        <a:p>
          <a:endParaRPr lang="pt-BR"/>
        </a:p>
      </dgm:t>
    </dgm:pt>
    <dgm:pt modelId="{50A1D7FF-2679-4977-835F-DEDF547B1DC6}" type="pres">
      <dgm:prSet presAssocID="{E62E4BD8-C91D-46FA-81D3-54EC6023C0B5}" presName="parentText" presStyleLbl="node1" presStyleIdx="0" presStyleCnt="4">
        <dgm:presLayoutVars>
          <dgm:chMax val="1"/>
          <dgm:bulletEnabled val="1"/>
        </dgm:presLayoutVars>
      </dgm:prSet>
      <dgm:spPr/>
      <dgm:t>
        <a:bodyPr/>
        <a:lstStyle/>
        <a:p>
          <a:endParaRPr lang="en-US"/>
        </a:p>
      </dgm:t>
    </dgm:pt>
    <dgm:pt modelId="{538CC1E5-AA38-4468-B62F-7D5E6860D54D}" type="pres">
      <dgm:prSet presAssocID="{E62E4BD8-C91D-46FA-81D3-54EC6023C0B5}" presName="descendantText" presStyleLbl="alignAccFollowNode1" presStyleIdx="0" presStyleCnt="4">
        <dgm:presLayoutVars>
          <dgm:bulletEnabled val="1"/>
        </dgm:presLayoutVars>
      </dgm:prSet>
      <dgm:spPr/>
      <dgm:t>
        <a:bodyPr/>
        <a:lstStyle/>
        <a:p>
          <a:endParaRPr lang="en-US"/>
        </a:p>
      </dgm:t>
    </dgm:pt>
    <dgm:pt modelId="{86431907-11D3-4646-B8D9-0F9DCC47C40F}" type="pres">
      <dgm:prSet presAssocID="{9203D3C6-3298-437E-BE93-1BA633D1C50A}" presName="sp" presStyleCnt="0"/>
      <dgm:spPr/>
      <dgm:t>
        <a:bodyPr/>
        <a:lstStyle/>
        <a:p>
          <a:endParaRPr lang="pt-BR"/>
        </a:p>
      </dgm:t>
    </dgm:pt>
    <dgm:pt modelId="{CA2088FE-60BA-4C9E-9277-BC994609BA68}" type="pres">
      <dgm:prSet presAssocID="{980C2F9B-7164-4ADB-8CEF-2DD262EA5A9C}" presName="linNode" presStyleCnt="0"/>
      <dgm:spPr/>
      <dgm:t>
        <a:bodyPr/>
        <a:lstStyle/>
        <a:p>
          <a:endParaRPr lang="pt-BR"/>
        </a:p>
      </dgm:t>
    </dgm:pt>
    <dgm:pt modelId="{0998F4DC-7B1B-4D15-97A7-2E2B0B6D6140}" type="pres">
      <dgm:prSet presAssocID="{980C2F9B-7164-4ADB-8CEF-2DD262EA5A9C}" presName="parentText" presStyleLbl="node1" presStyleIdx="1" presStyleCnt="4">
        <dgm:presLayoutVars>
          <dgm:chMax val="1"/>
          <dgm:bulletEnabled val="1"/>
        </dgm:presLayoutVars>
      </dgm:prSet>
      <dgm:spPr/>
      <dgm:t>
        <a:bodyPr/>
        <a:lstStyle/>
        <a:p>
          <a:endParaRPr lang="en-US"/>
        </a:p>
      </dgm:t>
    </dgm:pt>
    <dgm:pt modelId="{4307C230-0B98-495F-99B6-2EC2AE20A95C}" type="pres">
      <dgm:prSet presAssocID="{980C2F9B-7164-4ADB-8CEF-2DD262EA5A9C}" presName="descendantText" presStyleLbl="alignAccFollowNode1" presStyleIdx="1" presStyleCnt="4">
        <dgm:presLayoutVars>
          <dgm:bulletEnabled val="1"/>
        </dgm:presLayoutVars>
      </dgm:prSet>
      <dgm:spPr/>
      <dgm:t>
        <a:bodyPr/>
        <a:lstStyle/>
        <a:p>
          <a:endParaRPr lang="en-US"/>
        </a:p>
      </dgm:t>
    </dgm:pt>
    <dgm:pt modelId="{CF0BAD9B-A945-4F55-885D-9026E849B02B}" type="pres">
      <dgm:prSet presAssocID="{0CB310F5-12D1-4A67-AD07-0C81F0BF9BF7}" presName="sp" presStyleCnt="0"/>
      <dgm:spPr/>
      <dgm:t>
        <a:bodyPr/>
        <a:lstStyle/>
        <a:p>
          <a:endParaRPr lang="pt-BR"/>
        </a:p>
      </dgm:t>
    </dgm:pt>
    <dgm:pt modelId="{CE320B9B-1773-410B-B39B-02BBC9186863}" type="pres">
      <dgm:prSet presAssocID="{934D34A4-E8AA-4652-8E31-BE684FC82800}" presName="linNode" presStyleCnt="0"/>
      <dgm:spPr/>
      <dgm:t>
        <a:bodyPr/>
        <a:lstStyle/>
        <a:p>
          <a:endParaRPr lang="pt-BR"/>
        </a:p>
      </dgm:t>
    </dgm:pt>
    <dgm:pt modelId="{15E5C8C1-ECB7-44CA-B729-12DC7E101F51}" type="pres">
      <dgm:prSet presAssocID="{934D34A4-E8AA-4652-8E31-BE684FC82800}" presName="parentText" presStyleLbl="node1" presStyleIdx="2" presStyleCnt="4">
        <dgm:presLayoutVars>
          <dgm:chMax val="1"/>
          <dgm:bulletEnabled val="1"/>
        </dgm:presLayoutVars>
      </dgm:prSet>
      <dgm:spPr/>
      <dgm:t>
        <a:bodyPr/>
        <a:lstStyle/>
        <a:p>
          <a:endParaRPr lang="en-US"/>
        </a:p>
      </dgm:t>
    </dgm:pt>
    <dgm:pt modelId="{F3BD1ADB-B209-46D7-86D4-306547FC3921}" type="pres">
      <dgm:prSet presAssocID="{934D34A4-E8AA-4652-8E31-BE684FC82800}" presName="descendantText" presStyleLbl="alignAccFollowNode1" presStyleIdx="2" presStyleCnt="4">
        <dgm:presLayoutVars>
          <dgm:bulletEnabled val="1"/>
        </dgm:presLayoutVars>
      </dgm:prSet>
      <dgm:spPr/>
      <dgm:t>
        <a:bodyPr/>
        <a:lstStyle/>
        <a:p>
          <a:endParaRPr lang="en-US"/>
        </a:p>
      </dgm:t>
    </dgm:pt>
    <dgm:pt modelId="{1677E28A-D979-482C-839C-BCF6F4BD9CB4}" type="pres">
      <dgm:prSet presAssocID="{FB9D66F9-6278-47D5-8635-83FE6CF92CEE}" presName="sp" presStyleCnt="0"/>
      <dgm:spPr/>
      <dgm:t>
        <a:bodyPr/>
        <a:lstStyle/>
        <a:p>
          <a:endParaRPr lang="pt-BR"/>
        </a:p>
      </dgm:t>
    </dgm:pt>
    <dgm:pt modelId="{861ED7C1-5A70-497C-A6FC-37DDC128BA3A}" type="pres">
      <dgm:prSet presAssocID="{842D3BFC-3D10-4819-A070-E83244B3EDF2}" presName="linNode" presStyleCnt="0"/>
      <dgm:spPr/>
      <dgm:t>
        <a:bodyPr/>
        <a:lstStyle/>
        <a:p>
          <a:endParaRPr lang="pt-BR"/>
        </a:p>
      </dgm:t>
    </dgm:pt>
    <dgm:pt modelId="{21F8927D-5671-4958-8ADC-EA57C4562531}" type="pres">
      <dgm:prSet presAssocID="{842D3BFC-3D10-4819-A070-E83244B3EDF2}" presName="parentText" presStyleLbl="node1" presStyleIdx="3" presStyleCnt="4">
        <dgm:presLayoutVars>
          <dgm:chMax val="1"/>
          <dgm:bulletEnabled val="1"/>
        </dgm:presLayoutVars>
      </dgm:prSet>
      <dgm:spPr/>
      <dgm:t>
        <a:bodyPr/>
        <a:lstStyle/>
        <a:p>
          <a:endParaRPr lang="en-US"/>
        </a:p>
      </dgm:t>
    </dgm:pt>
    <dgm:pt modelId="{3591E8BA-C28E-44BB-B37E-DAFC1526BDDD}" type="pres">
      <dgm:prSet presAssocID="{842D3BFC-3D10-4819-A070-E83244B3EDF2}" presName="descendantText" presStyleLbl="alignAccFollowNode1" presStyleIdx="3" presStyleCnt="4">
        <dgm:presLayoutVars>
          <dgm:bulletEnabled val="1"/>
        </dgm:presLayoutVars>
      </dgm:prSet>
      <dgm:spPr/>
      <dgm:t>
        <a:bodyPr/>
        <a:lstStyle/>
        <a:p>
          <a:endParaRPr lang="en-US"/>
        </a:p>
      </dgm:t>
    </dgm:pt>
  </dgm:ptLst>
  <dgm:cxnLst>
    <dgm:cxn modelId="{100118C5-586E-4A4A-A6CD-A24F4A9CA130}" srcId="{842D3BFC-3D10-4819-A070-E83244B3EDF2}" destId="{2BF018C4-71C5-4102-B664-3E94DF86ABB3}" srcOrd="2" destOrd="0" parTransId="{B0028708-D2D7-4C11-8B84-4D61C75626A8}" sibTransId="{B9551D86-5651-415F-A19C-F6303E77AD29}"/>
    <dgm:cxn modelId="{75318CAC-49A1-49B2-8E60-0AE1CE3D42B6}" srcId="{AAB021EB-E34A-46BC-8FEA-598C3BD1C0AA}" destId="{E62E4BD8-C91D-46FA-81D3-54EC6023C0B5}" srcOrd="0" destOrd="0" parTransId="{227FD7B5-2754-487A-A715-A595313E613B}" sibTransId="{9203D3C6-3298-437E-BE93-1BA633D1C50A}"/>
    <dgm:cxn modelId="{4CD7B1C2-A526-4F6F-8E64-F26758E46B53}" srcId="{E62E4BD8-C91D-46FA-81D3-54EC6023C0B5}" destId="{73968D8E-8ECD-48E2-A994-838CE0689D1C}" srcOrd="0" destOrd="0" parTransId="{BFF11725-EC92-4614-AFD2-A69D599B95A2}" sibTransId="{12B72E8C-A826-45DA-92FC-2B9FEE716813}"/>
    <dgm:cxn modelId="{5CC543EE-ED56-45B1-89BC-2DA1B4D8F342}" srcId="{934D34A4-E8AA-4652-8E31-BE684FC82800}" destId="{706626FA-F369-45FF-B8D3-6D366C938924}" srcOrd="2" destOrd="0" parTransId="{2CD867E9-59D7-4E2B-A0A0-4CC458D3E1F7}" sibTransId="{762325EF-E8EE-4A83-BD60-0320317AAB9E}"/>
    <dgm:cxn modelId="{3627B008-A87B-493D-8506-D0A38ED37793}" srcId="{AAB021EB-E34A-46BC-8FEA-598C3BD1C0AA}" destId="{980C2F9B-7164-4ADB-8CEF-2DD262EA5A9C}" srcOrd="1" destOrd="0" parTransId="{F14E5F20-6369-4CCA-B079-9112EA4C3AFB}" sibTransId="{0CB310F5-12D1-4A67-AD07-0C81F0BF9BF7}"/>
    <dgm:cxn modelId="{84E396A7-A49C-4888-B976-8B98817978BE}" type="presOf" srcId="{F5DBC7D2-3563-48EF-B61F-4DFD9F1987A1}" destId="{4307C230-0B98-495F-99B6-2EC2AE20A95C}" srcOrd="0" destOrd="2" presId="urn:microsoft.com/office/officeart/2005/8/layout/vList5"/>
    <dgm:cxn modelId="{28711002-4AF5-4BF3-A1FC-63F7B0BD2DDC}" type="presOf" srcId="{706626FA-F369-45FF-B8D3-6D366C938924}" destId="{F3BD1ADB-B209-46D7-86D4-306547FC3921}" srcOrd="0" destOrd="2" presId="urn:microsoft.com/office/officeart/2005/8/layout/vList5"/>
    <dgm:cxn modelId="{0B167FF0-A8C1-43AD-9AF5-07DE87995185}" type="presOf" srcId="{980C2F9B-7164-4ADB-8CEF-2DD262EA5A9C}" destId="{0998F4DC-7B1B-4D15-97A7-2E2B0B6D6140}" srcOrd="0" destOrd="0" presId="urn:microsoft.com/office/officeart/2005/8/layout/vList5"/>
    <dgm:cxn modelId="{8D4E3B2B-A7B9-4F78-8EBC-566A8402CD49}" type="presOf" srcId="{E62E4BD8-C91D-46FA-81D3-54EC6023C0B5}" destId="{50A1D7FF-2679-4977-835F-DEDF547B1DC6}" srcOrd="0" destOrd="0" presId="urn:microsoft.com/office/officeart/2005/8/layout/vList5"/>
    <dgm:cxn modelId="{EB086011-FAD8-4ABB-B38D-A6E018760F9D}" type="presOf" srcId="{842D3BFC-3D10-4819-A070-E83244B3EDF2}" destId="{21F8927D-5671-4958-8ADC-EA57C4562531}" srcOrd="0" destOrd="0" presId="urn:microsoft.com/office/officeart/2005/8/layout/vList5"/>
    <dgm:cxn modelId="{FA5D9E2E-46F8-4F41-955F-9EF49AA67063}" srcId="{980C2F9B-7164-4ADB-8CEF-2DD262EA5A9C}" destId="{0E3AC56E-BCE9-41B0-AA65-F78D9F4DC985}" srcOrd="0" destOrd="0" parTransId="{6E2401CA-D11C-4DBE-8542-1994D1803BEE}" sibTransId="{ACFFE70E-32DA-4015-85C8-21E6B9817615}"/>
    <dgm:cxn modelId="{D2921A55-B650-4FCF-AFBD-1C1ACCA6E155}" type="presOf" srcId="{934D34A4-E8AA-4652-8E31-BE684FC82800}" destId="{15E5C8C1-ECB7-44CA-B729-12DC7E101F51}" srcOrd="0" destOrd="0" presId="urn:microsoft.com/office/officeart/2005/8/layout/vList5"/>
    <dgm:cxn modelId="{E4031D03-E2E4-4302-B332-F5E7DC2920E4}" srcId="{980C2F9B-7164-4ADB-8CEF-2DD262EA5A9C}" destId="{F5DBC7D2-3563-48EF-B61F-4DFD9F1987A1}" srcOrd="2" destOrd="0" parTransId="{9B4A0337-B5B1-41A9-8249-AE1B4AED32BB}" sibTransId="{ACA6CA76-ED38-4BC2-AB06-38A681A9DAEF}"/>
    <dgm:cxn modelId="{547D97D6-AC2A-4F43-913C-1FEBB7C14376}" type="presOf" srcId="{9EB9F9D4-46F1-4876-9965-EDB5806F07C2}" destId="{4307C230-0B98-495F-99B6-2EC2AE20A95C}" srcOrd="0" destOrd="1" presId="urn:microsoft.com/office/officeart/2005/8/layout/vList5"/>
    <dgm:cxn modelId="{8A2D7D57-AD99-4C2E-870E-AB421076C9A7}" type="presOf" srcId="{0E3AC56E-BCE9-41B0-AA65-F78D9F4DC985}" destId="{4307C230-0B98-495F-99B6-2EC2AE20A95C}" srcOrd="0" destOrd="0" presId="urn:microsoft.com/office/officeart/2005/8/layout/vList5"/>
    <dgm:cxn modelId="{3D6DDEDA-A5CB-4AD6-96DA-DE33824678F3}" srcId="{AAB021EB-E34A-46BC-8FEA-598C3BD1C0AA}" destId="{842D3BFC-3D10-4819-A070-E83244B3EDF2}" srcOrd="3" destOrd="0" parTransId="{49C4753B-96C1-4FED-97EE-64BF0BE91491}" sibTransId="{3624CC55-2B62-43E7-AFAC-23C221B1B8CF}"/>
    <dgm:cxn modelId="{A0A8119F-BF24-4C45-BA87-5192DBE084D2}" type="presOf" srcId="{0FBA9E03-A72C-4604-B9EE-CEBE2E892FA0}" destId="{3591E8BA-C28E-44BB-B37E-DAFC1526BDDD}" srcOrd="0" destOrd="1" presId="urn:microsoft.com/office/officeart/2005/8/layout/vList5"/>
    <dgm:cxn modelId="{0FF184F7-4C2A-4050-ADBC-8ED857D5F61E}" srcId="{E62E4BD8-C91D-46FA-81D3-54EC6023C0B5}" destId="{F8639C33-2576-4439-9DD0-6D6FD651EA20}" srcOrd="1" destOrd="0" parTransId="{D04615DF-E642-4CDF-9F87-76D241D4F019}" sibTransId="{635E5D8E-9E35-4475-9E44-B5E5F14DD983}"/>
    <dgm:cxn modelId="{9125D3BB-29A9-496B-B01F-DF380AD352BA}" type="presOf" srcId="{73968D8E-8ECD-48E2-A994-838CE0689D1C}" destId="{538CC1E5-AA38-4468-B62F-7D5E6860D54D}" srcOrd="0" destOrd="0" presId="urn:microsoft.com/office/officeart/2005/8/layout/vList5"/>
    <dgm:cxn modelId="{4E72283E-E7D2-4097-A3BF-98AD8F01FF6D}" srcId="{AAB021EB-E34A-46BC-8FEA-598C3BD1C0AA}" destId="{934D34A4-E8AA-4652-8E31-BE684FC82800}" srcOrd="2" destOrd="0" parTransId="{71EDD441-EF53-4995-BEB3-26544D2DAC54}" sibTransId="{FB9D66F9-6278-47D5-8635-83FE6CF92CEE}"/>
    <dgm:cxn modelId="{D7A44582-B9E9-4AFB-90CA-0FC006A599F1}" srcId="{980C2F9B-7164-4ADB-8CEF-2DD262EA5A9C}" destId="{9EB9F9D4-46F1-4876-9965-EDB5806F07C2}" srcOrd="1" destOrd="0" parTransId="{91098DD9-F556-48FB-A4F6-655631300292}" sibTransId="{D9598AF0-80CB-43F6-849E-136D224A6A20}"/>
    <dgm:cxn modelId="{C7501A55-AB56-4C57-93B1-98ABB220DB75}" type="presOf" srcId="{651BF1F3-96EE-4E1C-8E95-1565E3465DD5}" destId="{F3BD1ADB-B209-46D7-86D4-306547FC3921}" srcOrd="0" destOrd="0" presId="urn:microsoft.com/office/officeart/2005/8/layout/vList5"/>
    <dgm:cxn modelId="{31934327-45A2-4260-83D5-67CF0D057566}" srcId="{934D34A4-E8AA-4652-8E31-BE684FC82800}" destId="{651BF1F3-96EE-4E1C-8E95-1565E3465DD5}" srcOrd="0" destOrd="0" parTransId="{776E7011-6DB9-4BBE-BDDA-FC6836392088}" sibTransId="{86B211C0-D4EC-4DD6-8D61-830ACEE03371}"/>
    <dgm:cxn modelId="{84EB4981-2C34-4D9A-9B5A-DC695AD50099}" type="presOf" srcId="{2BF018C4-71C5-4102-B664-3E94DF86ABB3}" destId="{3591E8BA-C28E-44BB-B37E-DAFC1526BDDD}" srcOrd="0" destOrd="2" presId="urn:microsoft.com/office/officeart/2005/8/layout/vList5"/>
    <dgm:cxn modelId="{A880D6F5-86CF-46B3-A6B6-FE7B86B7C74D}" srcId="{934D34A4-E8AA-4652-8E31-BE684FC82800}" destId="{F8958AD6-429E-422A-BCD0-541570D6049D}" srcOrd="1" destOrd="0" parTransId="{6F587452-CFD7-4F53-89E7-7E60118D01DB}" sibTransId="{92E5415E-90EE-4C1D-AF56-FD668CD67FF7}"/>
    <dgm:cxn modelId="{48C359F2-B9B5-4080-96FA-9E95BA5CEDB9}" type="presOf" srcId="{AAB021EB-E34A-46BC-8FEA-598C3BD1C0AA}" destId="{F7D09315-FD4B-4232-9A26-82A2D2986A8D}" srcOrd="0" destOrd="0" presId="urn:microsoft.com/office/officeart/2005/8/layout/vList5"/>
    <dgm:cxn modelId="{0C3181A0-7762-4295-842D-C2A9CC8137B0}" type="presOf" srcId="{C31BE9F6-CF57-4880-8858-870F1E751D62}" destId="{3591E8BA-C28E-44BB-B37E-DAFC1526BDDD}" srcOrd="0" destOrd="0" presId="urn:microsoft.com/office/officeart/2005/8/layout/vList5"/>
    <dgm:cxn modelId="{A161F8C8-6777-4495-AC81-50AAC56DF77A}" srcId="{842D3BFC-3D10-4819-A070-E83244B3EDF2}" destId="{0FBA9E03-A72C-4604-B9EE-CEBE2E892FA0}" srcOrd="1" destOrd="0" parTransId="{6A716DA6-7C9C-484B-A582-92BF344D10F2}" sibTransId="{DAAEA754-6CCC-448F-AABC-31DDB4EEF2EA}"/>
    <dgm:cxn modelId="{5F3A835F-890C-4987-B107-F9FE9C54E9E2}" type="presOf" srcId="{F8958AD6-429E-422A-BCD0-541570D6049D}" destId="{F3BD1ADB-B209-46D7-86D4-306547FC3921}" srcOrd="0" destOrd="1" presId="urn:microsoft.com/office/officeart/2005/8/layout/vList5"/>
    <dgm:cxn modelId="{D78DD662-9030-49B5-AFB1-2015F9C5BEFF}" srcId="{842D3BFC-3D10-4819-A070-E83244B3EDF2}" destId="{C31BE9F6-CF57-4880-8858-870F1E751D62}" srcOrd="0" destOrd="0" parTransId="{38D3D302-F323-416B-ACD0-D78F1E0117FC}" sibTransId="{CAE96111-2377-4370-8877-930192856AA8}"/>
    <dgm:cxn modelId="{24EBE570-8C31-4DA8-826E-2E27A22C7A7B}" type="presOf" srcId="{F8639C33-2576-4439-9DD0-6D6FD651EA20}" destId="{538CC1E5-AA38-4468-B62F-7D5E6860D54D}" srcOrd="0" destOrd="1" presId="urn:microsoft.com/office/officeart/2005/8/layout/vList5"/>
    <dgm:cxn modelId="{3F648522-ED5D-47D2-9FA9-A6BCAEECA247}" type="presParOf" srcId="{F7D09315-FD4B-4232-9A26-82A2D2986A8D}" destId="{815AFC66-3CAA-43DF-A420-E0838342ACC0}" srcOrd="0" destOrd="0" presId="urn:microsoft.com/office/officeart/2005/8/layout/vList5"/>
    <dgm:cxn modelId="{9C6154B1-FE00-4E2B-B934-B70875BC5B27}" type="presParOf" srcId="{815AFC66-3CAA-43DF-A420-E0838342ACC0}" destId="{50A1D7FF-2679-4977-835F-DEDF547B1DC6}" srcOrd="0" destOrd="0" presId="urn:microsoft.com/office/officeart/2005/8/layout/vList5"/>
    <dgm:cxn modelId="{A8F72B35-40DF-40ED-BBB6-2D04AA36C87E}" type="presParOf" srcId="{815AFC66-3CAA-43DF-A420-E0838342ACC0}" destId="{538CC1E5-AA38-4468-B62F-7D5E6860D54D}" srcOrd="1" destOrd="0" presId="urn:microsoft.com/office/officeart/2005/8/layout/vList5"/>
    <dgm:cxn modelId="{3E8B4028-4325-4B1B-9FBA-3F0A3B95B839}" type="presParOf" srcId="{F7D09315-FD4B-4232-9A26-82A2D2986A8D}" destId="{86431907-11D3-4646-B8D9-0F9DCC47C40F}" srcOrd="1" destOrd="0" presId="urn:microsoft.com/office/officeart/2005/8/layout/vList5"/>
    <dgm:cxn modelId="{D6BCF4DB-A5CF-48C1-ADF6-E958EBFA9CE6}" type="presParOf" srcId="{F7D09315-FD4B-4232-9A26-82A2D2986A8D}" destId="{CA2088FE-60BA-4C9E-9277-BC994609BA68}" srcOrd="2" destOrd="0" presId="urn:microsoft.com/office/officeart/2005/8/layout/vList5"/>
    <dgm:cxn modelId="{36AA4F7E-C70F-4342-A114-D3D005D4E155}" type="presParOf" srcId="{CA2088FE-60BA-4C9E-9277-BC994609BA68}" destId="{0998F4DC-7B1B-4D15-97A7-2E2B0B6D6140}" srcOrd="0" destOrd="0" presId="urn:microsoft.com/office/officeart/2005/8/layout/vList5"/>
    <dgm:cxn modelId="{1707238C-C0C6-4E57-8006-079F44BCDE36}" type="presParOf" srcId="{CA2088FE-60BA-4C9E-9277-BC994609BA68}" destId="{4307C230-0B98-495F-99B6-2EC2AE20A95C}" srcOrd="1" destOrd="0" presId="urn:microsoft.com/office/officeart/2005/8/layout/vList5"/>
    <dgm:cxn modelId="{5465A48E-B637-410B-A422-B4EAB9732704}" type="presParOf" srcId="{F7D09315-FD4B-4232-9A26-82A2D2986A8D}" destId="{CF0BAD9B-A945-4F55-885D-9026E849B02B}" srcOrd="3" destOrd="0" presId="urn:microsoft.com/office/officeart/2005/8/layout/vList5"/>
    <dgm:cxn modelId="{7C1B89C8-99A4-45D2-96B1-49F23B5ED928}" type="presParOf" srcId="{F7D09315-FD4B-4232-9A26-82A2D2986A8D}" destId="{CE320B9B-1773-410B-B39B-02BBC9186863}" srcOrd="4" destOrd="0" presId="urn:microsoft.com/office/officeart/2005/8/layout/vList5"/>
    <dgm:cxn modelId="{D75C2A68-FF73-4AC6-91ED-07420189BEB7}" type="presParOf" srcId="{CE320B9B-1773-410B-B39B-02BBC9186863}" destId="{15E5C8C1-ECB7-44CA-B729-12DC7E101F51}" srcOrd="0" destOrd="0" presId="urn:microsoft.com/office/officeart/2005/8/layout/vList5"/>
    <dgm:cxn modelId="{6ACA1945-3D31-4ED1-91FD-40E44E4F7DD2}" type="presParOf" srcId="{CE320B9B-1773-410B-B39B-02BBC9186863}" destId="{F3BD1ADB-B209-46D7-86D4-306547FC3921}" srcOrd="1" destOrd="0" presId="urn:microsoft.com/office/officeart/2005/8/layout/vList5"/>
    <dgm:cxn modelId="{D601122F-2B6A-4F8C-95BD-C01FDA2D343F}" type="presParOf" srcId="{F7D09315-FD4B-4232-9A26-82A2D2986A8D}" destId="{1677E28A-D979-482C-839C-BCF6F4BD9CB4}" srcOrd="5" destOrd="0" presId="urn:microsoft.com/office/officeart/2005/8/layout/vList5"/>
    <dgm:cxn modelId="{D6915B2D-8D4A-4311-8720-42285B523283}" type="presParOf" srcId="{F7D09315-FD4B-4232-9A26-82A2D2986A8D}" destId="{861ED7C1-5A70-497C-A6FC-37DDC128BA3A}" srcOrd="6" destOrd="0" presId="urn:microsoft.com/office/officeart/2005/8/layout/vList5"/>
    <dgm:cxn modelId="{3A2D67D2-9568-41E5-8A15-A13387B4F53C}" type="presParOf" srcId="{861ED7C1-5A70-497C-A6FC-37DDC128BA3A}" destId="{21F8927D-5671-4958-8ADC-EA57C4562531}" srcOrd="0" destOrd="0" presId="urn:microsoft.com/office/officeart/2005/8/layout/vList5"/>
    <dgm:cxn modelId="{51039F1D-0444-470A-9221-7A2C4687ACC3}" type="presParOf" srcId="{861ED7C1-5A70-497C-A6FC-37DDC128BA3A}" destId="{3591E8BA-C28E-44BB-B37E-DAFC1526BDD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378E09-5B72-4F1F-96E2-0975D3F3D5BE}" type="doc">
      <dgm:prSet loTypeId="urn:microsoft.com/office/officeart/2005/8/layout/bList2#1" loCatId="list" qsTypeId="urn:microsoft.com/office/officeart/2005/8/quickstyle/simple5" qsCatId="simple" csTypeId="urn:microsoft.com/office/officeart/2005/8/colors/colorful5" csCatId="colorful" phldr="1"/>
      <dgm:spPr/>
      <dgm:t>
        <a:bodyPr/>
        <a:lstStyle/>
        <a:p>
          <a:endParaRPr lang="en-US"/>
        </a:p>
      </dgm:t>
    </dgm:pt>
    <dgm:pt modelId="{9F2BA59E-0881-480F-98F5-FE09FEEF748D}">
      <dgm:prSet phldrT="[Text]" custT="1"/>
      <dgm:spPr>
        <a:solidFill>
          <a:schemeClr val="bg2">
            <a:lumMod val="75000"/>
          </a:schemeClr>
        </a:solidFill>
        <a:ln>
          <a:solidFill>
            <a:schemeClr val="tx1"/>
          </a:solidFill>
        </a:ln>
      </dgm:spPr>
      <dgm:t>
        <a:bodyPr/>
        <a:lstStyle/>
        <a:p>
          <a:pPr marL="0" indent="0"/>
          <a:r>
            <a:rPr kumimoji="0" lang="en-US" sz="1600" b="1" i="0" u="none" strike="noStrike" cap="none" normalizeH="0" baseline="0" dirty="0" smtClean="0">
              <a:ln/>
              <a:effectLst/>
              <a:latin typeface="+mj-lt"/>
              <a:cs typeface="Arial" charset="0"/>
            </a:rPr>
            <a:t>Firewall</a:t>
          </a:r>
          <a:endParaRPr lang="en-US" sz="1600" b="1" dirty="0">
            <a:latin typeface="+mj-lt"/>
          </a:endParaRPr>
        </a:p>
      </dgm:t>
    </dgm:pt>
    <dgm:pt modelId="{3AF7DDB8-FBC4-4C98-94EC-62590275AD3E}" type="parTrans" cxnId="{36D64166-0695-4E3E-B802-EF10E9119DFD}">
      <dgm:prSet/>
      <dgm:spPr/>
      <dgm:t>
        <a:bodyPr/>
        <a:lstStyle/>
        <a:p>
          <a:endParaRPr lang="en-US"/>
        </a:p>
      </dgm:t>
    </dgm:pt>
    <dgm:pt modelId="{124A5D35-1ED7-43E4-9BC9-1B315FB5FDA7}" type="sibTrans" cxnId="{36D64166-0695-4E3E-B802-EF10E9119DFD}">
      <dgm:prSet/>
      <dgm:spPr/>
      <dgm:t>
        <a:bodyPr/>
        <a:lstStyle/>
        <a:p>
          <a:endParaRPr lang="en-US"/>
        </a:p>
      </dgm:t>
    </dgm:pt>
    <dgm:pt modelId="{A961C9F2-10A9-4CC1-BEA6-3AC3C181984F}">
      <dgm:prSet phldrT="[Text]" custT="1"/>
      <dgm:spPr>
        <a:solidFill>
          <a:schemeClr val="bg2">
            <a:lumMod val="75000"/>
          </a:schemeClr>
        </a:solidFill>
        <a:ln>
          <a:solidFill>
            <a:schemeClr val="tx1"/>
          </a:solidFill>
        </a:ln>
      </dgm:spPr>
      <dgm:t>
        <a:bodyPr/>
        <a:lstStyle/>
        <a:p>
          <a:pPr rtl="0"/>
          <a:r>
            <a:rPr lang="en-US" sz="1600" b="1" dirty="0" smtClean="0"/>
            <a:t>Secure Web Access</a:t>
          </a:r>
          <a:endParaRPr lang="en-US" sz="1600" b="1" dirty="0"/>
        </a:p>
      </dgm:t>
    </dgm:pt>
    <dgm:pt modelId="{1BAA97FA-F49E-4A49-A5C0-07857ECCE808}" type="parTrans" cxnId="{271CBC98-C7D5-4309-8AD0-79610F37BD29}">
      <dgm:prSet/>
      <dgm:spPr/>
      <dgm:t>
        <a:bodyPr/>
        <a:lstStyle/>
        <a:p>
          <a:endParaRPr lang="en-US"/>
        </a:p>
      </dgm:t>
    </dgm:pt>
    <dgm:pt modelId="{8D74CB3D-8D88-4CF0-AFCE-3327CBFDBF44}" type="sibTrans" cxnId="{271CBC98-C7D5-4309-8AD0-79610F37BD29}">
      <dgm:prSet/>
      <dgm:spPr/>
      <dgm:t>
        <a:bodyPr/>
        <a:lstStyle/>
        <a:p>
          <a:endParaRPr lang="en-US"/>
        </a:p>
      </dgm:t>
    </dgm:pt>
    <dgm:pt modelId="{4AE9D54F-175F-478A-9FDC-86BC8CF8010D}">
      <dgm:prSet phldrT="[Text]" custT="1"/>
      <dgm:spPr>
        <a:solidFill>
          <a:schemeClr val="bg2">
            <a:lumMod val="75000"/>
          </a:schemeClr>
        </a:solidFill>
        <a:ln>
          <a:solidFill>
            <a:schemeClr val="tx1"/>
          </a:solidFill>
        </a:ln>
      </dgm:spPr>
      <dgm:t>
        <a:bodyPr/>
        <a:lstStyle/>
        <a:p>
          <a:r>
            <a:rPr kumimoji="0" lang="en-US" sz="1600" b="1" i="0" u="none" strike="noStrike" cap="none" normalizeH="0" baseline="0" dirty="0" smtClean="0">
              <a:ln/>
              <a:effectLst/>
              <a:latin typeface="+mj-lt"/>
              <a:cs typeface="Arial" charset="0"/>
            </a:rPr>
            <a:t>E-mail Protection</a:t>
          </a:r>
          <a:endParaRPr lang="en-US" sz="1600" dirty="0">
            <a:latin typeface="+mj-lt"/>
          </a:endParaRPr>
        </a:p>
      </dgm:t>
    </dgm:pt>
    <dgm:pt modelId="{2AFB8422-5325-43E3-B980-0444225FCF3B}" type="parTrans" cxnId="{34BE41DD-E84B-4ED2-9AA1-7D4CBC49C80C}">
      <dgm:prSet/>
      <dgm:spPr/>
      <dgm:t>
        <a:bodyPr/>
        <a:lstStyle/>
        <a:p>
          <a:endParaRPr lang="en-US"/>
        </a:p>
      </dgm:t>
    </dgm:pt>
    <dgm:pt modelId="{AA119950-06B5-43F6-A0D9-6D794C244587}" type="sibTrans" cxnId="{34BE41DD-E84B-4ED2-9AA1-7D4CBC49C80C}">
      <dgm:prSet/>
      <dgm:spPr/>
      <dgm:t>
        <a:bodyPr/>
        <a:lstStyle/>
        <a:p>
          <a:endParaRPr lang="en-US"/>
        </a:p>
      </dgm:t>
    </dgm:pt>
    <dgm:pt modelId="{C39BCA85-11C3-401D-87D6-FB2636986F8D}">
      <dgm:prSet custT="1"/>
      <dgm:spPr>
        <a:ln>
          <a:solidFill>
            <a:schemeClr val="tx1"/>
          </a:solidFill>
        </a:ln>
      </dgm:spPr>
      <dgm:t>
        <a:bodyPr/>
        <a:lstStyle/>
        <a:p>
          <a:pPr marL="115888" indent="-115888" rtl="0"/>
          <a:r>
            <a:rPr lang="en-US" sz="1500" dirty="0" smtClean="0"/>
            <a:t>HTTP antivirus/</a:t>
          </a:r>
          <a:br>
            <a:rPr lang="en-US" sz="1500" dirty="0" smtClean="0"/>
          </a:br>
          <a:r>
            <a:rPr lang="en-US" sz="1500" dirty="0" smtClean="0"/>
            <a:t>antispyware</a:t>
          </a:r>
          <a:endParaRPr lang="en-US" sz="1500" dirty="0"/>
        </a:p>
      </dgm:t>
    </dgm:pt>
    <dgm:pt modelId="{6FC6F22F-ED32-40C7-82C5-A554F8237BA3}" type="parTrans" cxnId="{8352A0D9-1D32-4321-B071-DB9DD6BCDA75}">
      <dgm:prSet/>
      <dgm:spPr/>
      <dgm:t>
        <a:bodyPr/>
        <a:lstStyle/>
        <a:p>
          <a:endParaRPr lang="en-US"/>
        </a:p>
      </dgm:t>
    </dgm:pt>
    <dgm:pt modelId="{70E65C31-5E17-4DBE-963C-7E380F74A311}" type="sibTrans" cxnId="{8352A0D9-1D32-4321-B071-DB9DD6BCDA75}">
      <dgm:prSet/>
      <dgm:spPr/>
      <dgm:t>
        <a:bodyPr/>
        <a:lstStyle/>
        <a:p>
          <a:endParaRPr lang="en-US"/>
        </a:p>
      </dgm:t>
    </dgm:pt>
    <dgm:pt modelId="{6E025207-8C54-4690-9871-ACA13D2A74CB}">
      <dgm:prSet phldrT="[Text]" custT="1"/>
      <dgm:spPr>
        <a:ln>
          <a:solidFill>
            <a:schemeClr val="tx1"/>
          </a:solidFill>
        </a:ln>
      </dgm:spPr>
      <dgm:t>
        <a:bodyPr/>
        <a:lstStyle/>
        <a:p>
          <a:pPr marL="115888" indent="-115888" rtl="0"/>
          <a:r>
            <a:rPr kumimoji="0" lang="en-US" sz="1600" b="0" i="0" u="none" strike="noStrike" cap="none" normalizeH="0" baseline="0" dirty="0" smtClean="0">
              <a:ln/>
              <a:effectLst/>
              <a:latin typeface="+mn-lt"/>
              <a:cs typeface="Arial" charset="0"/>
            </a:rPr>
            <a:t>Antivirus</a:t>
          </a:r>
          <a:endParaRPr lang="en-US" sz="1600" dirty="0">
            <a:latin typeface="+mn-lt"/>
          </a:endParaRPr>
        </a:p>
      </dgm:t>
    </dgm:pt>
    <dgm:pt modelId="{87B60FE0-2016-4B3E-B473-04214B9A7D4B}" type="parTrans" cxnId="{30B9952E-FFCF-4589-9E85-4C7BA8738F83}">
      <dgm:prSet/>
      <dgm:spPr/>
      <dgm:t>
        <a:bodyPr/>
        <a:lstStyle/>
        <a:p>
          <a:endParaRPr lang="en-US"/>
        </a:p>
      </dgm:t>
    </dgm:pt>
    <dgm:pt modelId="{782877EA-F1E4-49B5-A50A-AD80EF1AF97B}" type="sibTrans" cxnId="{30B9952E-FFCF-4589-9E85-4C7BA8738F83}">
      <dgm:prSet/>
      <dgm:spPr/>
      <dgm:t>
        <a:bodyPr/>
        <a:lstStyle/>
        <a:p>
          <a:endParaRPr lang="en-US"/>
        </a:p>
      </dgm:t>
    </dgm:pt>
    <dgm:pt modelId="{4A8AC353-8FFD-40AE-96E7-A4E4578D0CE4}">
      <dgm:prSet phldrT="[Text]" custT="1"/>
      <dgm:spPr>
        <a:solidFill>
          <a:schemeClr val="bg2">
            <a:lumMod val="75000"/>
          </a:schemeClr>
        </a:solidFill>
        <a:ln>
          <a:solidFill>
            <a:schemeClr val="tx1"/>
          </a:solidFill>
        </a:ln>
      </dgm:spPr>
      <dgm:t>
        <a:bodyPr/>
        <a:lstStyle/>
        <a:p>
          <a:pPr rtl="0"/>
          <a:r>
            <a:rPr kumimoji="0" lang="en-US" sz="1600" b="1" i="0" u="none" strike="noStrike" cap="none" normalizeH="0" baseline="0" dirty="0" smtClean="0">
              <a:ln/>
              <a:effectLst/>
              <a:latin typeface="Segoe UI" pitchFamily="34" charset="0"/>
              <a:cs typeface="Segoe UI" pitchFamily="34" charset="0"/>
            </a:rPr>
            <a:t>Intrusion Prevention</a:t>
          </a:r>
          <a:endParaRPr lang="en-US" sz="1600" dirty="0">
            <a:latin typeface="Segoe UI" pitchFamily="34" charset="0"/>
            <a:cs typeface="Segoe UI" pitchFamily="34" charset="0"/>
          </a:endParaRPr>
        </a:p>
      </dgm:t>
    </dgm:pt>
    <dgm:pt modelId="{6A3DDBAA-792B-40D4-930E-7EABFEC8BC4A}" type="parTrans" cxnId="{4E8982BE-2FE0-40DE-AD56-42F94B2C3FE3}">
      <dgm:prSet/>
      <dgm:spPr/>
      <dgm:t>
        <a:bodyPr/>
        <a:lstStyle/>
        <a:p>
          <a:endParaRPr lang="en-US"/>
        </a:p>
      </dgm:t>
    </dgm:pt>
    <dgm:pt modelId="{80F1ABB3-043B-4A86-8877-28BC73252D07}" type="sibTrans" cxnId="{4E8982BE-2FE0-40DE-AD56-42F94B2C3FE3}">
      <dgm:prSet/>
      <dgm:spPr/>
      <dgm:t>
        <a:bodyPr/>
        <a:lstStyle/>
        <a:p>
          <a:endParaRPr lang="en-US"/>
        </a:p>
      </dgm:t>
    </dgm:pt>
    <dgm:pt modelId="{D60F66BB-D0D1-4254-9C52-509D73155E41}">
      <dgm:prSet custT="1"/>
      <dgm:spPr>
        <a:ln>
          <a:solidFill>
            <a:schemeClr val="tx1"/>
          </a:solidFill>
        </a:ln>
      </dgm:spPr>
      <dgm:t>
        <a:bodyPr/>
        <a:lstStyle/>
        <a:p>
          <a:pPr marL="115888" indent="-115888" rtl="0"/>
          <a:r>
            <a:rPr lang="en-US" sz="1600" dirty="0" smtClean="0"/>
            <a:t>Network inspection system</a:t>
          </a:r>
          <a:endParaRPr kumimoji="0" lang="en-US" sz="1600" b="0" i="0" u="none" strike="noStrike" cap="none" normalizeH="0" baseline="0" dirty="0" smtClean="0">
            <a:ln/>
            <a:effectLst/>
            <a:latin typeface="Segoe Semibold" pitchFamily="34" charset="0"/>
            <a:cs typeface="Arial" charset="0"/>
          </a:endParaRPr>
        </a:p>
      </dgm:t>
    </dgm:pt>
    <dgm:pt modelId="{3CF78D94-961A-4182-99C2-16C140277EC0}" type="parTrans" cxnId="{85014AFE-5FF8-4F2F-894E-04CDBA1CB3E4}">
      <dgm:prSet/>
      <dgm:spPr/>
      <dgm:t>
        <a:bodyPr/>
        <a:lstStyle/>
        <a:p>
          <a:endParaRPr lang="en-US"/>
        </a:p>
      </dgm:t>
    </dgm:pt>
    <dgm:pt modelId="{224BACBD-03A5-4E7F-B1D8-81286B73F0A3}" type="sibTrans" cxnId="{85014AFE-5FF8-4F2F-894E-04CDBA1CB3E4}">
      <dgm:prSet/>
      <dgm:spPr/>
      <dgm:t>
        <a:bodyPr/>
        <a:lstStyle/>
        <a:p>
          <a:endParaRPr lang="en-US"/>
        </a:p>
      </dgm:t>
    </dgm:pt>
    <dgm:pt modelId="{591302B3-51EE-4B18-837B-37064D9DA489}">
      <dgm:prSet custT="1"/>
      <dgm:spPr>
        <a:solidFill>
          <a:schemeClr val="bg2">
            <a:lumMod val="75000"/>
          </a:schemeClr>
        </a:solidFill>
        <a:ln>
          <a:solidFill>
            <a:schemeClr val="tx1"/>
          </a:solidFill>
        </a:ln>
      </dgm:spPr>
      <dgm:t>
        <a:bodyPr/>
        <a:lstStyle/>
        <a:p>
          <a:pPr rtl="0"/>
          <a:r>
            <a:rPr kumimoji="0" lang="en-US" sz="1600" b="1" i="0" u="none" strike="noStrike" cap="none" normalizeH="0" baseline="0" dirty="0" smtClean="0">
              <a:ln/>
              <a:effectLst/>
              <a:latin typeface="Segoe UI" pitchFamily="34" charset="0"/>
              <a:cs typeface="Segoe UI" pitchFamily="34" charset="0"/>
            </a:rPr>
            <a:t>Remote Access</a:t>
          </a:r>
          <a:endParaRPr kumimoji="0" lang="en-US" sz="1600" b="0" i="0" u="none" strike="noStrike" cap="none" normalizeH="0" baseline="0" dirty="0" smtClean="0">
            <a:ln/>
            <a:effectLst/>
            <a:latin typeface="Segoe UI" pitchFamily="34" charset="0"/>
            <a:cs typeface="Segoe UI" pitchFamily="34" charset="0"/>
          </a:endParaRPr>
        </a:p>
      </dgm:t>
    </dgm:pt>
    <dgm:pt modelId="{F07244A9-563F-42F8-9DAC-5361D909901C}" type="parTrans" cxnId="{16E6C304-A932-4B04-9CAB-0710C0838483}">
      <dgm:prSet/>
      <dgm:spPr/>
      <dgm:t>
        <a:bodyPr/>
        <a:lstStyle/>
        <a:p>
          <a:endParaRPr lang="en-US"/>
        </a:p>
      </dgm:t>
    </dgm:pt>
    <dgm:pt modelId="{3394DB7C-178F-43AB-9772-D8414BF725D3}" type="sibTrans" cxnId="{16E6C304-A932-4B04-9CAB-0710C0838483}">
      <dgm:prSet/>
      <dgm:spPr/>
      <dgm:t>
        <a:bodyPr/>
        <a:lstStyle/>
        <a:p>
          <a:endParaRPr lang="en-US"/>
        </a:p>
      </dgm:t>
    </dgm:pt>
    <dgm:pt modelId="{8A457DDD-1F12-4790-A7F3-511703319079}">
      <dgm:prSet custT="1"/>
      <dgm:spPr>
        <a:ln>
          <a:solidFill>
            <a:schemeClr val="tx1"/>
          </a:solidFill>
        </a:ln>
      </dgm:spPr>
      <dgm:t>
        <a:bodyPr/>
        <a:lstStyle/>
        <a:p>
          <a:pPr marL="115888" indent="-115888" rtl="0"/>
          <a:r>
            <a:rPr lang="en-US" sz="1600" dirty="0" smtClean="0"/>
            <a:t>NAP integration with client VPN</a:t>
          </a:r>
        </a:p>
      </dgm:t>
    </dgm:pt>
    <dgm:pt modelId="{5EA9285B-34CF-427C-A532-287479B84C40}" type="parTrans" cxnId="{3F004830-2FDA-4ABD-9091-7C1FAA9083CE}">
      <dgm:prSet/>
      <dgm:spPr/>
      <dgm:t>
        <a:bodyPr/>
        <a:lstStyle/>
        <a:p>
          <a:endParaRPr lang="en-US"/>
        </a:p>
      </dgm:t>
    </dgm:pt>
    <dgm:pt modelId="{BDFF94AC-41AE-45DE-98CC-DEC7FCAB54DF}" type="sibTrans" cxnId="{3F004830-2FDA-4ABD-9091-7C1FAA9083CE}">
      <dgm:prSet/>
      <dgm:spPr/>
      <dgm:t>
        <a:bodyPr/>
        <a:lstStyle/>
        <a:p>
          <a:endParaRPr lang="en-US"/>
        </a:p>
      </dgm:t>
    </dgm:pt>
    <dgm:pt modelId="{F70091EE-A0CF-439D-B2F3-7E606087AA34}">
      <dgm:prSet custT="1"/>
      <dgm:spPr>
        <a:solidFill>
          <a:schemeClr val="bg2">
            <a:lumMod val="75000"/>
          </a:schemeClr>
        </a:solidFill>
        <a:ln>
          <a:solidFill>
            <a:schemeClr val="tx1"/>
          </a:solidFill>
        </a:ln>
      </dgm:spPr>
      <dgm:t>
        <a:bodyPr lIns="0"/>
        <a:lstStyle/>
        <a:p>
          <a:pPr rtl="0"/>
          <a:r>
            <a:rPr kumimoji="0" lang="en-US" sz="1500" b="1" i="0" u="none" strike="noStrike" cap="none" normalizeH="0" baseline="0" dirty="0" smtClean="0">
              <a:ln/>
              <a:effectLst/>
              <a:latin typeface="Segoe UI" pitchFamily="34" charset="0"/>
              <a:cs typeface="Segoe UI" pitchFamily="34" charset="0"/>
            </a:rPr>
            <a:t>Deployment and Management</a:t>
          </a:r>
        </a:p>
      </dgm:t>
    </dgm:pt>
    <dgm:pt modelId="{D6BC589E-68E5-4E12-95EC-B47A1A4411FA}" type="parTrans" cxnId="{49789DC0-16CB-4D3A-9A00-58AB085E5388}">
      <dgm:prSet/>
      <dgm:spPr/>
      <dgm:t>
        <a:bodyPr/>
        <a:lstStyle/>
        <a:p>
          <a:endParaRPr lang="en-US"/>
        </a:p>
      </dgm:t>
    </dgm:pt>
    <dgm:pt modelId="{8BE895FC-73B0-4FF0-AC1B-9516979BB4DC}" type="sibTrans" cxnId="{49789DC0-16CB-4D3A-9A00-58AB085E5388}">
      <dgm:prSet/>
      <dgm:spPr/>
      <dgm:t>
        <a:bodyPr/>
        <a:lstStyle/>
        <a:p>
          <a:endParaRPr lang="en-US"/>
        </a:p>
      </dgm:t>
    </dgm:pt>
    <dgm:pt modelId="{9FC4F9A7-16B7-498B-85E0-2150FB78EC93}">
      <dgm:prSet phldrT="[Text]" custT="1"/>
      <dgm:spPr>
        <a:ln>
          <a:solidFill>
            <a:schemeClr val="tx1"/>
          </a:solidFill>
        </a:ln>
      </dgm:spPr>
      <dgm:t>
        <a:bodyPr/>
        <a:lstStyle/>
        <a:p>
          <a:pPr marL="117475" indent="-117475"/>
          <a:r>
            <a:rPr lang="en-US" sz="1600" dirty="0" smtClean="0"/>
            <a:t> VoIP traversal</a:t>
          </a:r>
          <a:endParaRPr lang="en-US" sz="1600" dirty="0"/>
        </a:p>
      </dgm:t>
    </dgm:pt>
    <dgm:pt modelId="{8D2F3FE4-C0CE-4F08-84B6-62EE34792DBA}" type="parTrans" cxnId="{BD89B596-5976-4280-9DA6-2C9657BC24F0}">
      <dgm:prSet/>
      <dgm:spPr/>
      <dgm:t>
        <a:bodyPr/>
        <a:lstStyle/>
        <a:p>
          <a:endParaRPr lang="en-US"/>
        </a:p>
      </dgm:t>
    </dgm:pt>
    <dgm:pt modelId="{7917827C-E1F9-43AE-A86A-5A833E9F2251}" type="sibTrans" cxnId="{BD89B596-5976-4280-9DA6-2C9657BC24F0}">
      <dgm:prSet/>
      <dgm:spPr/>
      <dgm:t>
        <a:bodyPr/>
        <a:lstStyle/>
        <a:p>
          <a:endParaRPr lang="en-US"/>
        </a:p>
      </dgm:t>
    </dgm:pt>
    <dgm:pt modelId="{A7749C14-B982-493F-B0CE-FD45504AE6C9}">
      <dgm:prSet phldrT="[Text]" custT="1"/>
      <dgm:spPr>
        <a:ln>
          <a:solidFill>
            <a:schemeClr val="tx1"/>
          </a:solidFill>
        </a:ln>
      </dgm:spPr>
      <dgm:t>
        <a:bodyPr/>
        <a:lstStyle/>
        <a:p>
          <a:pPr marL="117475" indent="-117475"/>
          <a:r>
            <a:rPr lang="en-US" sz="1600" dirty="0" smtClean="0"/>
            <a:t> Enhanced NAT</a:t>
          </a:r>
          <a:endParaRPr lang="en-US" sz="1600" dirty="0"/>
        </a:p>
      </dgm:t>
    </dgm:pt>
    <dgm:pt modelId="{0FD7C001-72F2-4795-ACF6-9ABE36CC6C72}" type="parTrans" cxnId="{F6E30EA1-839D-498C-8384-A810C8AFD8FC}">
      <dgm:prSet/>
      <dgm:spPr/>
      <dgm:t>
        <a:bodyPr/>
        <a:lstStyle/>
        <a:p>
          <a:endParaRPr lang="en-US"/>
        </a:p>
      </dgm:t>
    </dgm:pt>
    <dgm:pt modelId="{A9A766C1-8A7C-4F91-B3F6-E75E7C70E94F}" type="sibTrans" cxnId="{F6E30EA1-839D-498C-8384-A810C8AFD8FC}">
      <dgm:prSet/>
      <dgm:spPr/>
      <dgm:t>
        <a:bodyPr/>
        <a:lstStyle/>
        <a:p>
          <a:endParaRPr lang="en-US"/>
        </a:p>
      </dgm:t>
    </dgm:pt>
    <dgm:pt modelId="{95F141CC-D016-41AC-ADD5-BB5A904F48CD}">
      <dgm:prSet phldrT="[Text]" custT="1"/>
      <dgm:spPr>
        <a:ln>
          <a:solidFill>
            <a:schemeClr val="tx1"/>
          </a:solidFill>
        </a:ln>
      </dgm:spPr>
      <dgm:t>
        <a:bodyPr/>
        <a:lstStyle/>
        <a:p>
          <a:pPr marL="117475" indent="-117475"/>
          <a:r>
            <a:rPr lang="en-US" sz="1600" dirty="0" smtClean="0"/>
            <a:t> ISP link redundancy</a:t>
          </a:r>
          <a:endParaRPr lang="en-US" sz="1600" dirty="0"/>
        </a:p>
      </dgm:t>
    </dgm:pt>
    <dgm:pt modelId="{CECF03EF-7648-4947-8A03-46DB8DD2D1FC}" type="parTrans" cxnId="{76CAC156-670D-4D6E-8673-666F63E07EB4}">
      <dgm:prSet/>
      <dgm:spPr/>
      <dgm:t>
        <a:bodyPr/>
        <a:lstStyle/>
        <a:p>
          <a:endParaRPr lang="en-US"/>
        </a:p>
      </dgm:t>
    </dgm:pt>
    <dgm:pt modelId="{B3C08D8A-BCEB-48D0-8720-00D588D9C552}" type="sibTrans" cxnId="{76CAC156-670D-4D6E-8673-666F63E07EB4}">
      <dgm:prSet/>
      <dgm:spPr/>
      <dgm:t>
        <a:bodyPr/>
        <a:lstStyle/>
        <a:p>
          <a:endParaRPr lang="en-US"/>
        </a:p>
      </dgm:t>
    </dgm:pt>
    <dgm:pt modelId="{4F15C137-B5BE-4989-AE13-A321E910A5CE}">
      <dgm:prSet custT="1"/>
      <dgm:spPr>
        <a:ln>
          <a:solidFill>
            <a:schemeClr val="tx1"/>
          </a:solidFill>
        </a:ln>
      </dgm:spPr>
      <dgm:t>
        <a:bodyPr/>
        <a:lstStyle/>
        <a:p>
          <a:pPr marL="115888" indent="-115888"/>
          <a:r>
            <a:rPr lang="en-US" sz="1500" dirty="0" smtClean="0"/>
            <a:t>URL filtering</a:t>
          </a:r>
          <a:endParaRPr lang="en-US" sz="1500" dirty="0"/>
        </a:p>
      </dgm:t>
    </dgm:pt>
    <dgm:pt modelId="{1FC85C21-7A17-4A1E-BD95-B75BAAD3B467}" type="parTrans" cxnId="{76328A8F-F229-4C69-8B69-FB9D2EF23287}">
      <dgm:prSet/>
      <dgm:spPr/>
      <dgm:t>
        <a:bodyPr/>
        <a:lstStyle/>
        <a:p>
          <a:endParaRPr lang="en-US"/>
        </a:p>
      </dgm:t>
    </dgm:pt>
    <dgm:pt modelId="{1BFDA38B-C0D7-456B-803F-CB64CB4EDFA6}" type="sibTrans" cxnId="{76328A8F-F229-4C69-8B69-FB9D2EF23287}">
      <dgm:prSet/>
      <dgm:spPr/>
      <dgm:t>
        <a:bodyPr/>
        <a:lstStyle/>
        <a:p>
          <a:endParaRPr lang="en-US"/>
        </a:p>
      </dgm:t>
    </dgm:pt>
    <dgm:pt modelId="{2D60915B-B5A7-4948-AC56-7F12A004C724}">
      <dgm:prSet custT="1"/>
      <dgm:spPr>
        <a:ln>
          <a:solidFill>
            <a:schemeClr val="tx1"/>
          </a:solidFill>
        </a:ln>
      </dgm:spPr>
      <dgm:t>
        <a:bodyPr/>
        <a:lstStyle/>
        <a:p>
          <a:pPr marL="115888" indent="-115888"/>
          <a:r>
            <a:rPr lang="en-US" sz="1500" dirty="0" smtClean="0"/>
            <a:t>HTTPS forward inspection</a:t>
          </a:r>
          <a:endParaRPr lang="en-US" sz="1500" dirty="0"/>
        </a:p>
      </dgm:t>
    </dgm:pt>
    <dgm:pt modelId="{0BF3C245-0237-42F2-8402-FFE149A652E1}" type="parTrans" cxnId="{4A43460C-B684-4A80-BD58-D68EF4234066}">
      <dgm:prSet/>
      <dgm:spPr/>
      <dgm:t>
        <a:bodyPr/>
        <a:lstStyle/>
        <a:p>
          <a:endParaRPr lang="en-US"/>
        </a:p>
      </dgm:t>
    </dgm:pt>
    <dgm:pt modelId="{2D9C77F3-68BC-4CE0-8DD6-AF6DD2D199EA}" type="sibTrans" cxnId="{4A43460C-B684-4A80-BD58-D68EF4234066}">
      <dgm:prSet/>
      <dgm:spPr/>
      <dgm:t>
        <a:bodyPr/>
        <a:lstStyle/>
        <a:p>
          <a:endParaRPr lang="en-US"/>
        </a:p>
      </dgm:t>
    </dgm:pt>
    <dgm:pt modelId="{B8720AA6-44E5-413D-A363-992ADF6719F7}">
      <dgm:prSet phldrT="[Text]" custT="1"/>
      <dgm:spPr>
        <a:ln>
          <a:solidFill>
            <a:schemeClr val="tx1"/>
          </a:solidFill>
        </a:ln>
      </dgm:spPr>
      <dgm:t>
        <a:bodyPr/>
        <a:lstStyle/>
        <a:p>
          <a:pPr marL="115888" indent="-115888" rtl="0"/>
          <a:r>
            <a:rPr lang="en-US" sz="1600" dirty="0" smtClean="0">
              <a:latin typeface="+mn-lt"/>
            </a:rPr>
            <a:t>Antispam</a:t>
          </a:r>
          <a:endParaRPr lang="en-US" sz="1600" dirty="0">
            <a:latin typeface="+mn-lt"/>
          </a:endParaRPr>
        </a:p>
      </dgm:t>
    </dgm:pt>
    <dgm:pt modelId="{DC30CC14-583D-4231-934C-8B9541B2D507}" type="parTrans" cxnId="{9329CC01-7CEA-44CB-B4FC-905E8965D091}">
      <dgm:prSet/>
      <dgm:spPr/>
      <dgm:t>
        <a:bodyPr/>
        <a:lstStyle/>
        <a:p>
          <a:endParaRPr lang="en-US"/>
        </a:p>
      </dgm:t>
    </dgm:pt>
    <dgm:pt modelId="{5E122831-A34A-4B00-A39A-3C9313A7D915}" type="sibTrans" cxnId="{9329CC01-7CEA-44CB-B4FC-905E8965D091}">
      <dgm:prSet/>
      <dgm:spPr/>
      <dgm:t>
        <a:bodyPr/>
        <a:lstStyle/>
        <a:p>
          <a:endParaRPr lang="en-US"/>
        </a:p>
      </dgm:t>
    </dgm:pt>
    <dgm:pt modelId="{2A8B4BAB-4C21-45F7-B7C8-5832DB8A2EC9}">
      <dgm:prSet phldrT="[Text]" custT="1"/>
      <dgm:spPr>
        <a:ln>
          <a:solidFill>
            <a:schemeClr val="tx1"/>
          </a:solidFill>
        </a:ln>
      </dgm:spPr>
      <dgm:t>
        <a:bodyPr/>
        <a:lstStyle/>
        <a:p>
          <a:pPr marL="115888" indent="-115888" rtl="0"/>
          <a:r>
            <a:rPr lang="en-US" sz="1600" dirty="0" smtClean="0">
              <a:latin typeface="+mn-lt"/>
            </a:rPr>
            <a:t>Exchange Edge integration</a:t>
          </a:r>
          <a:endParaRPr lang="en-US" sz="1600" dirty="0">
            <a:latin typeface="+mn-lt"/>
          </a:endParaRPr>
        </a:p>
      </dgm:t>
    </dgm:pt>
    <dgm:pt modelId="{46199892-EA00-42CE-84E1-211E44E8804A}" type="parTrans" cxnId="{FA6DC027-A547-47D6-B08A-66D2FBB0B47A}">
      <dgm:prSet/>
      <dgm:spPr/>
      <dgm:t>
        <a:bodyPr/>
        <a:lstStyle/>
        <a:p>
          <a:endParaRPr lang="en-US"/>
        </a:p>
      </dgm:t>
    </dgm:pt>
    <dgm:pt modelId="{B3AA8C01-E51C-4050-BF16-9626C1A75104}" type="sibTrans" cxnId="{FA6DC027-A547-47D6-B08A-66D2FBB0B47A}">
      <dgm:prSet/>
      <dgm:spPr/>
      <dgm:t>
        <a:bodyPr/>
        <a:lstStyle/>
        <a:p>
          <a:endParaRPr lang="en-US"/>
        </a:p>
      </dgm:t>
    </dgm:pt>
    <dgm:pt modelId="{D9EF17FA-AC5F-4944-BA42-30015751CE1E}">
      <dgm:prSet custT="1"/>
      <dgm:spPr>
        <a:ln>
          <a:solidFill>
            <a:schemeClr val="tx1"/>
          </a:solidFill>
        </a:ln>
      </dgm:spPr>
      <dgm:t>
        <a:bodyPr/>
        <a:lstStyle/>
        <a:p>
          <a:pPr marL="115888" indent="-115888" rtl="0"/>
          <a:r>
            <a:rPr lang="en-US" sz="1600" dirty="0" smtClean="0"/>
            <a:t>Enhanced reporting</a:t>
          </a:r>
        </a:p>
      </dgm:t>
    </dgm:pt>
    <dgm:pt modelId="{B6401B36-1837-4677-940A-00AA5C0FDBA1}" type="parTrans" cxnId="{9B36C1B9-CFB7-4DC2-A26E-53264A56AD8B}">
      <dgm:prSet/>
      <dgm:spPr/>
      <dgm:t>
        <a:bodyPr/>
        <a:lstStyle/>
        <a:p>
          <a:endParaRPr lang="en-US"/>
        </a:p>
      </dgm:t>
    </dgm:pt>
    <dgm:pt modelId="{44EA3678-7B24-4293-94FA-5DFE8BF406A6}" type="sibTrans" cxnId="{9B36C1B9-CFB7-4DC2-A26E-53264A56AD8B}">
      <dgm:prSet/>
      <dgm:spPr/>
      <dgm:t>
        <a:bodyPr/>
        <a:lstStyle/>
        <a:p>
          <a:endParaRPr lang="en-US"/>
        </a:p>
      </dgm:t>
    </dgm:pt>
    <dgm:pt modelId="{4A31A1ED-8B3C-4CA3-AE21-111611EAE766}">
      <dgm:prSet custT="1"/>
      <dgm:spPr>
        <a:ln>
          <a:solidFill>
            <a:schemeClr val="tx1"/>
          </a:solidFill>
        </a:ln>
      </dgm:spPr>
      <dgm:t>
        <a:bodyPr/>
        <a:lstStyle/>
        <a:p>
          <a:pPr marL="115888" indent="-115888" rtl="0"/>
          <a:r>
            <a:rPr lang="en-US" sz="1600" dirty="0" smtClean="0"/>
            <a:t>Array management</a:t>
          </a:r>
        </a:p>
      </dgm:t>
    </dgm:pt>
    <dgm:pt modelId="{E5B0A952-C1AC-41BB-B8DB-0163A2ABCFF0}" type="parTrans" cxnId="{6B6F25AD-6C2A-4240-AB6C-38CBC496141E}">
      <dgm:prSet/>
      <dgm:spPr/>
      <dgm:t>
        <a:bodyPr/>
        <a:lstStyle/>
        <a:p>
          <a:endParaRPr lang="en-US"/>
        </a:p>
      </dgm:t>
    </dgm:pt>
    <dgm:pt modelId="{C883ACC3-8987-4FB7-8A0E-7EC13AD52902}" type="sibTrans" cxnId="{6B6F25AD-6C2A-4240-AB6C-38CBC496141E}">
      <dgm:prSet/>
      <dgm:spPr/>
      <dgm:t>
        <a:bodyPr/>
        <a:lstStyle/>
        <a:p>
          <a:endParaRPr lang="en-US"/>
        </a:p>
      </dgm:t>
    </dgm:pt>
    <dgm:pt modelId="{7DC91648-CBD6-46AA-A082-73A2B2976B20}">
      <dgm:prSet custT="1"/>
      <dgm:spPr>
        <a:ln>
          <a:solidFill>
            <a:schemeClr val="tx1"/>
          </a:solidFill>
        </a:ln>
      </dgm:spPr>
      <dgm:t>
        <a:bodyPr/>
        <a:lstStyle/>
        <a:p>
          <a:pPr marL="115888" indent="-115888" rtl="0"/>
          <a:r>
            <a:rPr lang="en-US" sz="1600" dirty="0" smtClean="0"/>
            <a:t>W2K8, native 64-bit</a:t>
          </a:r>
        </a:p>
      </dgm:t>
    </dgm:pt>
    <dgm:pt modelId="{69F493A2-849E-44FF-B37A-263F03473AEF}" type="parTrans" cxnId="{CAF739D1-B3ED-4B61-92EE-42A9FBACAE31}">
      <dgm:prSet/>
      <dgm:spPr/>
      <dgm:t>
        <a:bodyPr/>
        <a:lstStyle/>
        <a:p>
          <a:endParaRPr lang="en-US"/>
        </a:p>
      </dgm:t>
    </dgm:pt>
    <dgm:pt modelId="{A88194EB-B410-4CC2-B429-244C4DA4C4BB}" type="sibTrans" cxnId="{CAF739D1-B3ED-4B61-92EE-42A9FBACAE31}">
      <dgm:prSet/>
      <dgm:spPr/>
      <dgm:t>
        <a:bodyPr/>
        <a:lstStyle/>
        <a:p>
          <a:endParaRPr lang="en-US"/>
        </a:p>
      </dgm:t>
    </dgm:pt>
    <dgm:pt modelId="{B6712C93-DBCD-4EFD-98BA-368F0A0EAA0E}">
      <dgm:prSet custT="1"/>
      <dgm:spPr>
        <a:ln>
          <a:solidFill>
            <a:schemeClr val="tx1"/>
          </a:solidFill>
        </a:ln>
      </dgm:spPr>
      <dgm:t>
        <a:bodyPr/>
        <a:lstStyle/>
        <a:p>
          <a:pPr marL="115888" indent="-115888" rtl="0"/>
          <a:r>
            <a:rPr lang="en-US" sz="1600" dirty="0" smtClean="0"/>
            <a:t>Change tracking</a:t>
          </a:r>
        </a:p>
      </dgm:t>
    </dgm:pt>
    <dgm:pt modelId="{7773D962-29F8-465D-94DD-F99F5830F13A}" type="parTrans" cxnId="{41F52C4A-EEDE-40A6-97A2-2E5CDE06AFE2}">
      <dgm:prSet/>
      <dgm:spPr/>
      <dgm:t>
        <a:bodyPr/>
        <a:lstStyle/>
        <a:p>
          <a:endParaRPr lang="en-US"/>
        </a:p>
      </dgm:t>
    </dgm:pt>
    <dgm:pt modelId="{07003C87-4F55-48DF-8791-51D5DB8CBD53}" type="sibTrans" cxnId="{41F52C4A-EEDE-40A6-97A2-2E5CDE06AFE2}">
      <dgm:prSet/>
      <dgm:spPr/>
      <dgm:t>
        <a:bodyPr/>
        <a:lstStyle/>
        <a:p>
          <a:endParaRPr lang="en-US"/>
        </a:p>
      </dgm:t>
    </dgm:pt>
    <dgm:pt modelId="{28025DB7-5A11-4E04-80B2-3288A7F8EF41}">
      <dgm:prSet custT="1"/>
      <dgm:spPr>
        <a:solidFill>
          <a:schemeClr val="bg2">
            <a:lumMod val="75000"/>
          </a:schemeClr>
        </a:solidFill>
        <a:ln>
          <a:solidFill>
            <a:schemeClr val="tx1"/>
          </a:solidFill>
        </a:ln>
      </dgm:spPr>
      <dgm:t>
        <a:bodyPr/>
        <a:lstStyle/>
        <a:p>
          <a:pPr marL="0" indent="0" algn="l"/>
          <a:r>
            <a:rPr kumimoji="0" lang="en-US" sz="1600" b="1" i="0" u="none" strike="noStrike" cap="none" normalizeH="0" baseline="0" dirty="0" smtClean="0">
              <a:ln/>
              <a:effectLst/>
              <a:latin typeface="Segoe UI" pitchFamily="34" charset="0"/>
              <a:cs typeface="Segoe UI" pitchFamily="34" charset="0"/>
            </a:rPr>
            <a:t>Subscription Services</a:t>
          </a:r>
        </a:p>
      </dgm:t>
    </dgm:pt>
    <dgm:pt modelId="{46BDAE59-2F03-47B2-93DC-2D620E81ABC7}" type="parTrans" cxnId="{161B3FB9-2210-4301-A7E8-AB2661ACE01E}">
      <dgm:prSet/>
      <dgm:spPr/>
      <dgm:t>
        <a:bodyPr/>
        <a:lstStyle/>
        <a:p>
          <a:endParaRPr lang="en-US"/>
        </a:p>
      </dgm:t>
    </dgm:pt>
    <dgm:pt modelId="{B867186C-904A-41AF-B8EB-FB54D6ACFDE4}" type="sibTrans" cxnId="{161B3FB9-2210-4301-A7E8-AB2661ACE01E}">
      <dgm:prSet/>
      <dgm:spPr/>
      <dgm:t>
        <a:bodyPr/>
        <a:lstStyle/>
        <a:p>
          <a:endParaRPr lang="en-US"/>
        </a:p>
      </dgm:t>
    </dgm:pt>
    <dgm:pt modelId="{BCC9F6D9-61D2-4B36-ADE7-32EB37A1330A}">
      <dgm:prSet custT="1"/>
      <dgm:spPr>
        <a:ln>
          <a:solidFill>
            <a:schemeClr val="tx1"/>
          </a:solidFill>
        </a:ln>
      </dgm:spPr>
      <dgm:t>
        <a:bodyPr/>
        <a:lstStyle/>
        <a:p>
          <a:pPr marL="115888" indent="-115888" rtl="0"/>
          <a:r>
            <a:rPr lang="en-US" sz="1600" dirty="0" smtClean="0"/>
            <a:t>Malware protection</a:t>
          </a:r>
        </a:p>
      </dgm:t>
    </dgm:pt>
    <dgm:pt modelId="{A66CE12E-50AC-419C-917A-D19EA5C8296E}" type="parTrans" cxnId="{94FB5392-5D04-44AD-8C1A-9FFD1DD2BD23}">
      <dgm:prSet/>
      <dgm:spPr/>
      <dgm:t>
        <a:bodyPr/>
        <a:lstStyle/>
        <a:p>
          <a:endParaRPr lang="en-US"/>
        </a:p>
      </dgm:t>
    </dgm:pt>
    <dgm:pt modelId="{55E25CF5-2648-4DB9-8E4B-F5EC0224F17A}" type="sibTrans" cxnId="{94FB5392-5D04-44AD-8C1A-9FFD1DD2BD23}">
      <dgm:prSet/>
      <dgm:spPr/>
      <dgm:t>
        <a:bodyPr/>
        <a:lstStyle/>
        <a:p>
          <a:endParaRPr lang="en-US"/>
        </a:p>
      </dgm:t>
    </dgm:pt>
    <dgm:pt modelId="{D98553AC-BF76-4F09-873D-804FD0AF677F}">
      <dgm:prSet custT="1"/>
      <dgm:spPr>
        <a:ln>
          <a:solidFill>
            <a:schemeClr val="tx1"/>
          </a:solidFill>
        </a:ln>
      </dgm:spPr>
      <dgm:t>
        <a:bodyPr/>
        <a:lstStyle/>
        <a:p>
          <a:pPr marL="117475" indent="-117475" rtl="0"/>
          <a:endParaRPr kumimoji="0" lang="en-US" sz="1600" b="0" i="0" u="none" strike="noStrike" cap="none" normalizeH="0" baseline="0" dirty="0" smtClean="0">
            <a:ln/>
            <a:solidFill>
              <a:schemeClr val="accent3"/>
            </a:solidFill>
            <a:effectLst/>
            <a:latin typeface="Segoe Semibold" pitchFamily="34" charset="0"/>
            <a:cs typeface="Arial" charset="0"/>
          </a:endParaRPr>
        </a:p>
      </dgm:t>
    </dgm:pt>
    <dgm:pt modelId="{80F01FFF-0DB2-48EE-A496-87E16ECF4CEC}" type="parTrans" cxnId="{8F35B0FD-7AA7-45C0-A9D0-9042EB537FA9}">
      <dgm:prSet/>
      <dgm:spPr/>
      <dgm:t>
        <a:bodyPr/>
        <a:lstStyle/>
        <a:p>
          <a:endParaRPr lang="en-US"/>
        </a:p>
      </dgm:t>
    </dgm:pt>
    <dgm:pt modelId="{B886D0D4-57D5-403F-80A4-6CB481F12138}" type="sibTrans" cxnId="{8F35B0FD-7AA7-45C0-A9D0-9042EB537FA9}">
      <dgm:prSet/>
      <dgm:spPr/>
      <dgm:t>
        <a:bodyPr/>
        <a:lstStyle/>
        <a:p>
          <a:endParaRPr lang="en-US"/>
        </a:p>
      </dgm:t>
    </dgm:pt>
    <dgm:pt modelId="{C62C4179-E7CC-4A9C-BF9C-574CDA3E926A}">
      <dgm:prSet custT="1"/>
      <dgm:spPr>
        <a:ln>
          <a:solidFill>
            <a:schemeClr val="tx1"/>
          </a:solidFill>
        </a:ln>
      </dgm:spPr>
      <dgm:t>
        <a:bodyPr/>
        <a:lstStyle/>
        <a:p>
          <a:pPr marL="115888" indent="-115888" rtl="0"/>
          <a:r>
            <a:rPr lang="en-US" sz="1600" dirty="0" smtClean="0"/>
            <a:t>SSTP integration</a:t>
          </a:r>
        </a:p>
      </dgm:t>
    </dgm:pt>
    <dgm:pt modelId="{2728F690-A7FF-40AC-BE0A-700EC473F1BD}" type="parTrans" cxnId="{9FD395DC-E795-44C0-8650-DB0C9F64B267}">
      <dgm:prSet/>
      <dgm:spPr/>
      <dgm:t>
        <a:bodyPr/>
        <a:lstStyle/>
        <a:p>
          <a:endParaRPr lang="en-US"/>
        </a:p>
      </dgm:t>
    </dgm:pt>
    <dgm:pt modelId="{23F91954-D8F7-45DA-B4C3-0E1C27F5C6AE}" type="sibTrans" cxnId="{9FD395DC-E795-44C0-8650-DB0C9F64B267}">
      <dgm:prSet/>
      <dgm:spPr/>
      <dgm:t>
        <a:bodyPr/>
        <a:lstStyle/>
        <a:p>
          <a:endParaRPr lang="en-US"/>
        </a:p>
      </dgm:t>
    </dgm:pt>
    <dgm:pt modelId="{54715C80-A4F2-481A-B162-6686989ADF99}">
      <dgm:prSet custT="1"/>
      <dgm:spPr>
        <a:ln>
          <a:solidFill>
            <a:schemeClr val="tx1"/>
          </a:solidFill>
        </a:ln>
      </dgm:spPr>
      <dgm:t>
        <a:bodyPr/>
        <a:lstStyle/>
        <a:p>
          <a:pPr marL="115888" indent="-115888" rtl="0"/>
          <a:r>
            <a:rPr lang="en-US" sz="1600" dirty="0" smtClean="0"/>
            <a:t>URL filtering</a:t>
          </a:r>
        </a:p>
      </dgm:t>
    </dgm:pt>
    <dgm:pt modelId="{5D72301D-77C2-4F27-94F1-B38C4BDF9A23}" type="parTrans" cxnId="{EB2E6B05-9E5E-4DBA-B8B3-F96559D5F5D6}">
      <dgm:prSet/>
      <dgm:spPr/>
      <dgm:t>
        <a:bodyPr/>
        <a:lstStyle/>
        <a:p>
          <a:endParaRPr lang="pt-BR"/>
        </a:p>
      </dgm:t>
    </dgm:pt>
    <dgm:pt modelId="{C1705741-A94C-4728-B678-A126BABA91B3}" type="sibTrans" cxnId="{EB2E6B05-9E5E-4DBA-B8B3-F96559D5F5D6}">
      <dgm:prSet/>
      <dgm:spPr/>
      <dgm:t>
        <a:bodyPr/>
        <a:lstStyle/>
        <a:p>
          <a:endParaRPr lang="pt-BR"/>
        </a:p>
      </dgm:t>
    </dgm:pt>
    <dgm:pt modelId="{2675A480-7378-46C3-93E7-618C593FC0EE}">
      <dgm:prSet custT="1"/>
      <dgm:spPr>
        <a:ln>
          <a:solidFill>
            <a:schemeClr val="tx1"/>
          </a:solidFill>
        </a:ln>
      </dgm:spPr>
      <dgm:t>
        <a:bodyPr/>
        <a:lstStyle/>
        <a:p>
          <a:pPr marL="115888" indent="-115888" rtl="0"/>
          <a:r>
            <a:rPr lang="en-US" sz="1600" dirty="0" smtClean="0"/>
            <a:t>Intrusion prevention</a:t>
          </a:r>
        </a:p>
      </dgm:t>
    </dgm:pt>
    <dgm:pt modelId="{0D01D414-6D1A-4DD9-BE6E-8657675ECC85}" type="parTrans" cxnId="{CBED6AF2-DDD2-49C3-8364-267AC287051F}">
      <dgm:prSet/>
      <dgm:spPr/>
      <dgm:t>
        <a:bodyPr/>
        <a:lstStyle/>
        <a:p>
          <a:endParaRPr lang="pt-BR"/>
        </a:p>
      </dgm:t>
    </dgm:pt>
    <dgm:pt modelId="{16F29F11-6468-4F0B-B254-5B8F5C9A695A}" type="sibTrans" cxnId="{CBED6AF2-DDD2-49C3-8364-267AC287051F}">
      <dgm:prSet/>
      <dgm:spPr/>
      <dgm:t>
        <a:bodyPr/>
        <a:lstStyle/>
        <a:p>
          <a:endParaRPr lang="pt-BR"/>
        </a:p>
      </dgm:t>
    </dgm:pt>
    <dgm:pt modelId="{1F741B96-59F6-4E0F-8A39-29732F761AE9}" type="pres">
      <dgm:prSet presAssocID="{1D378E09-5B72-4F1F-96E2-0975D3F3D5BE}" presName="diagram" presStyleCnt="0">
        <dgm:presLayoutVars>
          <dgm:dir/>
          <dgm:animLvl val="lvl"/>
          <dgm:resizeHandles val="exact"/>
        </dgm:presLayoutVars>
      </dgm:prSet>
      <dgm:spPr/>
      <dgm:t>
        <a:bodyPr/>
        <a:lstStyle/>
        <a:p>
          <a:endParaRPr lang="en-US"/>
        </a:p>
      </dgm:t>
    </dgm:pt>
    <dgm:pt modelId="{2F56D34C-D827-4A9A-9B13-93F465C40F9B}" type="pres">
      <dgm:prSet presAssocID="{9F2BA59E-0881-480F-98F5-FE09FEEF748D}" presName="compNode" presStyleCnt="0"/>
      <dgm:spPr/>
      <dgm:t>
        <a:bodyPr/>
        <a:lstStyle/>
        <a:p>
          <a:endParaRPr lang="en-US"/>
        </a:p>
      </dgm:t>
    </dgm:pt>
    <dgm:pt modelId="{D979AD33-8715-4681-A310-D7A5B6A968F0}" type="pres">
      <dgm:prSet presAssocID="{9F2BA59E-0881-480F-98F5-FE09FEEF748D}" presName="childRect" presStyleLbl="bgAcc1" presStyleIdx="0" presStyleCnt="7" custScaleX="106588" custScaleY="129744">
        <dgm:presLayoutVars>
          <dgm:bulletEnabled val="1"/>
        </dgm:presLayoutVars>
      </dgm:prSet>
      <dgm:spPr/>
      <dgm:t>
        <a:bodyPr/>
        <a:lstStyle/>
        <a:p>
          <a:endParaRPr lang="en-US"/>
        </a:p>
      </dgm:t>
    </dgm:pt>
    <dgm:pt modelId="{0A9BF9DF-D88A-41E6-BCE0-E2BCA7774AFB}" type="pres">
      <dgm:prSet presAssocID="{9F2BA59E-0881-480F-98F5-FE09FEEF748D}" presName="parentText" presStyleLbl="node1" presStyleIdx="0" presStyleCnt="0">
        <dgm:presLayoutVars>
          <dgm:chMax val="0"/>
          <dgm:bulletEnabled val="1"/>
        </dgm:presLayoutVars>
      </dgm:prSet>
      <dgm:spPr/>
      <dgm:t>
        <a:bodyPr/>
        <a:lstStyle/>
        <a:p>
          <a:endParaRPr lang="en-US"/>
        </a:p>
      </dgm:t>
    </dgm:pt>
    <dgm:pt modelId="{1A471214-5102-4121-8EE6-A7DA1F2F5C48}" type="pres">
      <dgm:prSet presAssocID="{9F2BA59E-0881-480F-98F5-FE09FEEF748D}" presName="parentRect" presStyleLbl="alignNode1" presStyleIdx="0" presStyleCnt="7" custScaleX="108989"/>
      <dgm:spPr/>
      <dgm:t>
        <a:bodyPr/>
        <a:lstStyle/>
        <a:p>
          <a:endParaRPr lang="en-US"/>
        </a:p>
      </dgm:t>
    </dgm:pt>
    <dgm:pt modelId="{57F4E68D-2406-4683-9FDC-5CD829AD95EB}" type="pres">
      <dgm:prSet presAssocID="{9F2BA59E-0881-480F-98F5-FE09FEEF748D}" presName="adorn" presStyleLbl="fgAccFollowNode1" presStyleIdx="0" presStyleCnt="7"/>
      <dgm:spPr>
        <a:blipFill rotWithShape="0">
          <a:blip xmlns:r="http://schemas.openxmlformats.org/officeDocument/2006/relationships" r:embed="rId1"/>
          <a:stretch>
            <a:fillRect/>
          </a:stretch>
        </a:blipFill>
      </dgm:spPr>
      <dgm:t>
        <a:bodyPr/>
        <a:lstStyle/>
        <a:p>
          <a:endParaRPr lang="en-US"/>
        </a:p>
      </dgm:t>
    </dgm:pt>
    <dgm:pt modelId="{3A214457-1FB5-4795-9176-1EF82B65F178}" type="pres">
      <dgm:prSet presAssocID="{124A5D35-1ED7-43E4-9BC9-1B315FB5FDA7}" presName="sibTrans" presStyleLbl="sibTrans2D1" presStyleIdx="0" presStyleCnt="0"/>
      <dgm:spPr/>
      <dgm:t>
        <a:bodyPr/>
        <a:lstStyle/>
        <a:p>
          <a:endParaRPr lang="en-US"/>
        </a:p>
      </dgm:t>
    </dgm:pt>
    <dgm:pt modelId="{EE4E2381-50BD-4548-9A9A-975134AAA2C4}" type="pres">
      <dgm:prSet presAssocID="{A961C9F2-10A9-4CC1-BEA6-3AC3C181984F}" presName="compNode" presStyleCnt="0"/>
      <dgm:spPr/>
      <dgm:t>
        <a:bodyPr/>
        <a:lstStyle/>
        <a:p>
          <a:endParaRPr lang="en-US"/>
        </a:p>
      </dgm:t>
    </dgm:pt>
    <dgm:pt modelId="{76AD7314-BBED-4452-9F29-9963669152CC}" type="pres">
      <dgm:prSet presAssocID="{A961C9F2-10A9-4CC1-BEA6-3AC3C181984F}" presName="childRect" presStyleLbl="bgAcc1" presStyleIdx="1" presStyleCnt="7" custScaleY="129744">
        <dgm:presLayoutVars>
          <dgm:bulletEnabled val="1"/>
        </dgm:presLayoutVars>
      </dgm:prSet>
      <dgm:spPr/>
      <dgm:t>
        <a:bodyPr/>
        <a:lstStyle/>
        <a:p>
          <a:endParaRPr lang="en-US"/>
        </a:p>
      </dgm:t>
    </dgm:pt>
    <dgm:pt modelId="{AABD152B-C4F8-4DF2-93C9-435606D04E24}" type="pres">
      <dgm:prSet presAssocID="{A961C9F2-10A9-4CC1-BEA6-3AC3C181984F}" presName="parentText" presStyleLbl="node1" presStyleIdx="0" presStyleCnt="0">
        <dgm:presLayoutVars>
          <dgm:chMax val="0"/>
          <dgm:bulletEnabled val="1"/>
        </dgm:presLayoutVars>
      </dgm:prSet>
      <dgm:spPr/>
      <dgm:t>
        <a:bodyPr/>
        <a:lstStyle/>
        <a:p>
          <a:endParaRPr lang="en-US"/>
        </a:p>
      </dgm:t>
    </dgm:pt>
    <dgm:pt modelId="{DF987763-AB98-4985-834D-5F7F6B7B2704}" type="pres">
      <dgm:prSet presAssocID="{A961C9F2-10A9-4CC1-BEA6-3AC3C181984F}" presName="parentRect" presStyleLbl="alignNode1" presStyleIdx="1" presStyleCnt="7" custScaleX="109667"/>
      <dgm:spPr/>
      <dgm:t>
        <a:bodyPr/>
        <a:lstStyle/>
        <a:p>
          <a:endParaRPr lang="en-US"/>
        </a:p>
      </dgm:t>
    </dgm:pt>
    <dgm:pt modelId="{4B90A3B4-5996-4E15-BE3B-ED212D481437}" type="pres">
      <dgm:prSet presAssocID="{A961C9F2-10A9-4CC1-BEA6-3AC3C181984F}" presName="adorn" presStyleLbl="fgAccFollowNode1" presStyleIdx="1" presStyleCnt="7"/>
      <dgm:spPr>
        <a:blipFill rotWithShape="0">
          <a:blip xmlns:r="http://schemas.openxmlformats.org/officeDocument/2006/relationships" r:embed="rId2"/>
          <a:stretch>
            <a:fillRect/>
          </a:stretch>
        </a:blipFill>
      </dgm:spPr>
      <dgm:t>
        <a:bodyPr/>
        <a:lstStyle/>
        <a:p>
          <a:endParaRPr lang="en-US"/>
        </a:p>
      </dgm:t>
    </dgm:pt>
    <dgm:pt modelId="{ACDE895C-3939-46A8-AABA-5E1EAF71075D}" type="pres">
      <dgm:prSet presAssocID="{8D74CB3D-8D88-4CF0-AFCE-3327CBFDBF44}" presName="sibTrans" presStyleLbl="sibTrans2D1" presStyleIdx="0" presStyleCnt="0"/>
      <dgm:spPr/>
      <dgm:t>
        <a:bodyPr/>
        <a:lstStyle/>
        <a:p>
          <a:endParaRPr lang="en-US"/>
        </a:p>
      </dgm:t>
    </dgm:pt>
    <dgm:pt modelId="{95A6CE23-B7C0-4153-A77C-2C61338D0B56}" type="pres">
      <dgm:prSet presAssocID="{4AE9D54F-175F-478A-9FDC-86BC8CF8010D}" presName="compNode" presStyleCnt="0"/>
      <dgm:spPr/>
      <dgm:t>
        <a:bodyPr/>
        <a:lstStyle/>
        <a:p>
          <a:endParaRPr lang="en-US"/>
        </a:p>
      </dgm:t>
    </dgm:pt>
    <dgm:pt modelId="{EF770F6C-4ED8-416F-B584-756C2D682368}" type="pres">
      <dgm:prSet presAssocID="{4AE9D54F-175F-478A-9FDC-86BC8CF8010D}" presName="childRect" presStyleLbl="bgAcc1" presStyleIdx="2" presStyleCnt="7" custScaleY="127959" custLinFactNeighborY="-892">
        <dgm:presLayoutVars>
          <dgm:bulletEnabled val="1"/>
        </dgm:presLayoutVars>
      </dgm:prSet>
      <dgm:spPr/>
      <dgm:t>
        <a:bodyPr/>
        <a:lstStyle/>
        <a:p>
          <a:endParaRPr lang="en-US"/>
        </a:p>
      </dgm:t>
    </dgm:pt>
    <dgm:pt modelId="{AA4D40BA-B7CF-4175-920B-9728205EA2D6}" type="pres">
      <dgm:prSet presAssocID="{4AE9D54F-175F-478A-9FDC-86BC8CF8010D}" presName="parentText" presStyleLbl="node1" presStyleIdx="0" presStyleCnt="0">
        <dgm:presLayoutVars>
          <dgm:chMax val="0"/>
          <dgm:bulletEnabled val="1"/>
        </dgm:presLayoutVars>
      </dgm:prSet>
      <dgm:spPr/>
      <dgm:t>
        <a:bodyPr/>
        <a:lstStyle/>
        <a:p>
          <a:endParaRPr lang="en-US"/>
        </a:p>
      </dgm:t>
    </dgm:pt>
    <dgm:pt modelId="{9CAA0D37-DDA4-4356-8050-62BD28F3A455}" type="pres">
      <dgm:prSet presAssocID="{4AE9D54F-175F-478A-9FDC-86BC8CF8010D}" presName="parentRect" presStyleLbl="alignNode1" presStyleIdx="2" presStyleCnt="7" custScaleX="105785"/>
      <dgm:spPr/>
      <dgm:t>
        <a:bodyPr/>
        <a:lstStyle/>
        <a:p>
          <a:endParaRPr lang="en-US"/>
        </a:p>
      </dgm:t>
    </dgm:pt>
    <dgm:pt modelId="{D4536EDB-F0EA-45BB-AE8A-492CF584FAD7}" type="pres">
      <dgm:prSet presAssocID="{4AE9D54F-175F-478A-9FDC-86BC8CF8010D}" presName="adorn" presStyleLbl="fgAccFollowNode1" presStyleIdx="2" presStyleCnt="7"/>
      <dgm:spPr>
        <a:blipFill rotWithShape="0">
          <a:blip xmlns:r="http://schemas.openxmlformats.org/officeDocument/2006/relationships" r:embed="rId3"/>
          <a:stretch>
            <a:fillRect/>
          </a:stretch>
        </a:blipFill>
      </dgm:spPr>
      <dgm:t>
        <a:bodyPr/>
        <a:lstStyle/>
        <a:p>
          <a:endParaRPr lang="en-US"/>
        </a:p>
      </dgm:t>
    </dgm:pt>
    <dgm:pt modelId="{BB963DDF-CE09-4AA5-B411-A0CBE6245ACD}" type="pres">
      <dgm:prSet presAssocID="{AA119950-06B5-43F6-A0D9-6D794C244587}" presName="sibTrans" presStyleLbl="sibTrans2D1" presStyleIdx="0" presStyleCnt="0"/>
      <dgm:spPr/>
      <dgm:t>
        <a:bodyPr/>
        <a:lstStyle/>
        <a:p>
          <a:endParaRPr lang="en-US"/>
        </a:p>
      </dgm:t>
    </dgm:pt>
    <dgm:pt modelId="{01605CE7-FA8D-4930-AA7A-652B892A07C3}" type="pres">
      <dgm:prSet presAssocID="{4A8AC353-8FFD-40AE-96E7-A4E4578D0CE4}" presName="compNode" presStyleCnt="0"/>
      <dgm:spPr/>
      <dgm:t>
        <a:bodyPr/>
        <a:lstStyle/>
        <a:p>
          <a:endParaRPr lang="en-US"/>
        </a:p>
      </dgm:t>
    </dgm:pt>
    <dgm:pt modelId="{66536A3E-5A30-425D-A3A1-2900DE3F0795}" type="pres">
      <dgm:prSet presAssocID="{4A8AC353-8FFD-40AE-96E7-A4E4578D0CE4}" presName="childRect" presStyleLbl="bgAcc1" presStyleIdx="3" presStyleCnt="7" custScaleY="118224">
        <dgm:presLayoutVars>
          <dgm:bulletEnabled val="1"/>
        </dgm:presLayoutVars>
      </dgm:prSet>
      <dgm:spPr/>
      <dgm:t>
        <a:bodyPr/>
        <a:lstStyle/>
        <a:p>
          <a:endParaRPr lang="en-US"/>
        </a:p>
      </dgm:t>
    </dgm:pt>
    <dgm:pt modelId="{C8C87997-E6D1-4CEE-A181-EEC0440B9276}" type="pres">
      <dgm:prSet presAssocID="{4A8AC353-8FFD-40AE-96E7-A4E4578D0CE4}" presName="parentText" presStyleLbl="node1" presStyleIdx="0" presStyleCnt="0">
        <dgm:presLayoutVars>
          <dgm:chMax val="0"/>
          <dgm:bulletEnabled val="1"/>
        </dgm:presLayoutVars>
      </dgm:prSet>
      <dgm:spPr/>
      <dgm:t>
        <a:bodyPr/>
        <a:lstStyle/>
        <a:p>
          <a:endParaRPr lang="en-US"/>
        </a:p>
      </dgm:t>
    </dgm:pt>
    <dgm:pt modelId="{4CECAC63-B014-4987-A2ED-FF75463403D8}" type="pres">
      <dgm:prSet presAssocID="{4A8AC353-8FFD-40AE-96E7-A4E4578D0CE4}" presName="parentRect" presStyleLbl="alignNode1" presStyleIdx="3" presStyleCnt="7" custScaleX="110058"/>
      <dgm:spPr/>
      <dgm:t>
        <a:bodyPr/>
        <a:lstStyle/>
        <a:p>
          <a:endParaRPr lang="en-US"/>
        </a:p>
      </dgm:t>
    </dgm:pt>
    <dgm:pt modelId="{CD2BB864-AE08-45D8-B1DF-13C14795B29B}" type="pres">
      <dgm:prSet presAssocID="{4A8AC353-8FFD-40AE-96E7-A4E4578D0CE4}" presName="adorn" presStyleLbl="fgAccFollowNode1" presStyleIdx="3" presStyleCnt="7"/>
      <dgm:spPr>
        <a:blipFill rotWithShape="0">
          <a:blip xmlns:r="http://schemas.openxmlformats.org/officeDocument/2006/relationships" r:embed="rId4"/>
          <a:stretch>
            <a:fillRect/>
          </a:stretch>
        </a:blipFill>
      </dgm:spPr>
      <dgm:t>
        <a:bodyPr/>
        <a:lstStyle/>
        <a:p>
          <a:endParaRPr lang="en-US"/>
        </a:p>
      </dgm:t>
    </dgm:pt>
    <dgm:pt modelId="{D0010D27-E03A-4B23-B1F6-F5A78322D2D1}" type="pres">
      <dgm:prSet presAssocID="{80F1ABB3-043B-4A86-8877-28BC73252D07}" presName="sibTrans" presStyleLbl="sibTrans2D1" presStyleIdx="0" presStyleCnt="0"/>
      <dgm:spPr/>
      <dgm:t>
        <a:bodyPr/>
        <a:lstStyle/>
        <a:p>
          <a:endParaRPr lang="en-US"/>
        </a:p>
      </dgm:t>
    </dgm:pt>
    <dgm:pt modelId="{C720C741-C66D-43B4-81B2-87C4D061623D}" type="pres">
      <dgm:prSet presAssocID="{591302B3-51EE-4B18-837B-37064D9DA489}" presName="compNode" presStyleCnt="0"/>
      <dgm:spPr/>
      <dgm:t>
        <a:bodyPr/>
        <a:lstStyle/>
        <a:p>
          <a:endParaRPr lang="en-US"/>
        </a:p>
      </dgm:t>
    </dgm:pt>
    <dgm:pt modelId="{16713CCC-4594-4BED-BF55-FA17D48E84DE}" type="pres">
      <dgm:prSet presAssocID="{591302B3-51EE-4B18-837B-37064D9DA489}" presName="childRect" presStyleLbl="bgAcc1" presStyleIdx="4" presStyleCnt="7" custLinFactNeighborX="-11993">
        <dgm:presLayoutVars>
          <dgm:bulletEnabled val="1"/>
        </dgm:presLayoutVars>
      </dgm:prSet>
      <dgm:spPr/>
      <dgm:t>
        <a:bodyPr/>
        <a:lstStyle/>
        <a:p>
          <a:endParaRPr lang="en-US"/>
        </a:p>
      </dgm:t>
    </dgm:pt>
    <dgm:pt modelId="{D985BFD2-5CF5-4836-A163-2BC29B8C2419}" type="pres">
      <dgm:prSet presAssocID="{591302B3-51EE-4B18-837B-37064D9DA489}" presName="parentText" presStyleLbl="node1" presStyleIdx="0" presStyleCnt="0">
        <dgm:presLayoutVars>
          <dgm:chMax val="0"/>
          <dgm:bulletEnabled val="1"/>
        </dgm:presLayoutVars>
      </dgm:prSet>
      <dgm:spPr/>
      <dgm:t>
        <a:bodyPr/>
        <a:lstStyle/>
        <a:p>
          <a:endParaRPr lang="en-US"/>
        </a:p>
      </dgm:t>
    </dgm:pt>
    <dgm:pt modelId="{D4EF0990-311E-401E-8ACD-D8F5381CE990}" type="pres">
      <dgm:prSet presAssocID="{591302B3-51EE-4B18-837B-37064D9DA489}" presName="parentRect" presStyleLbl="alignNode1" presStyleIdx="4" presStyleCnt="7" custScaleX="112805" custLinFactNeighborX="-11993"/>
      <dgm:spPr/>
      <dgm:t>
        <a:bodyPr/>
        <a:lstStyle/>
        <a:p>
          <a:endParaRPr lang="en-US"/>
        </a:p>
      </dgm:t>
    </dgm:pt>
    <dgm:pt modelId="{9F9C550B-8BCA-464F-9A50-20DD1515F558}" type="pres">
      <dgm:prSet presAssocID="{591302B3-51EE-4B18-837B-37064D9DA489}" presName="adorn" presStyleLbl="fgAccFollowNode1" presStyleIdx="4" presStyleCnt="7" custLinFactNeighborX="-34265"/>
      <dgm:spPr>
        <a:blipFill rotWithShape="0">
          <a:blip xmlns:r="http://schemas.openxmlformats.org/officeDocument/2006/relationships" r:embed="rId5"/>
          <a:stretch>
            <a:fillRect/>
          </a:stretch>
        </a:blipFill>
      </dgm:spPr>
      <dgm:t>
        <a:bodyPr/>
        <a:lstStyle/>
        <a:p>
          <a:endParaRPr lang="en-US"/>
        </a:p>
      </dgm:t>
    </dgm:pt>
    <dgm:pt modelId="{957254D6-B828-4B79-989B-F1474C847120}" type="pres">
      <dgm:prSet presAssocID="{3394DB7C-178F-43AB-9772-D8414BF725D3}" presName="sibTrans" presStyleLbl="sibTrans2D1" presStyleIdx="0" presStyleCnt="0"/>
      <dgm:spPr/>
      <dgm:t>
        <a:bodyPr/>
        <a:lstStyle/>
        <a:p>
          <a:endParaRPr lang="en-US"/>
        </a:p>
      </dgm:t>
    </dgm:pt>
    <dgm:pt modelId="{51210A44-01BF-492D-AD1C-927BEF3F0E1D}" type="pres">
      <dgm:prSet presAssocID="{F70091EE-A0CF-439D-B2F3-7E606087AA34}" presName="compNode" presStyleCnt="0"/>
      <dgm:spPr/>
      <dgm:t>
        <a:bodyPr/>
        <a:lstStyle/>
        <a:p>
          <a:endParaRPr lang="en-US"/>
        </a:p>
      </dgm:t>
    </dgm:pt>
    <dgm:pt modelId="{DE8BA387-F548-4394-8E5A-BB73C061073E}" type="pres">
      <dgm:prSet presAssocID="{F70091EE-A0CF-439D-B2F3-7E606087AA34}" presName="childRect" presStyleLbl="bgAcc1" presStyleIdx="5" presStyleCnt="7" custScaleX="147249">
        <dgm:presLayoutVars>
          <dgm:bulletEnabled val="1"/>
        </dgm:presLayoutVars>
      </dgm:prSet>
      <dgm:spPr/>
      <dgm:t>
        <a:bodyPr/>
        <a:lstStyle/>
        <a:p>
          <a:endParaRPr lang="en-US"/>
        </a:p>
      </dgm:t>
    </dgm:pt>
    <dgm:pt modelId="{96638420-C245-4CE6-A4CB-E2587BE69A66}" type="pres">
      <dgm:prSet presAssocID="{F70091EE-A0CF-439D-B2F3-7E606087AA34}" presName="parentText" presStyleLbl="node1" presStyleIdx="0" presStyleCnt="0">
        <dgm:presLayoutVars>
          <dgm:chMax val="0"/>
          <dgm:bulletEnabled val="1"/>
        </dgm:presLayoutVars>
      </dgm:prSet>
      <dgm:spPr/>
      <dgm:t>
        <a:bodyPr/>
        <a:lstStyle/>
        <a:p>
          <a:endParaRPr lang="en-US"/>
        </a:p>
      </dgm:t>
    </dgm:pt>
    <dgm:pt modelId="{45912079-8ECC-4C7A-8714-2794BE23294E}" type="pres">
      <dgm:prSet presAssocID="{F70091EE-A0CF-439D-B2F3-7E606087AA34}" presName="parentRect" presStyleLbl="alignNode1" presStyleIdx="5" presStyleCnt="7" custScaleX="157971"/>
      <dgm:spPr/>
      <dgm:t>
        <a:bodyPr/>
        <a:lstStyle/>
        <a:p>
          <a:endParaRPr lang="en-US"/>
        </a:p>
      </dgm:t>
    </dgm:pt>
    <dgm:pt modelId="{01084116-B794-40F6-9830-C185D6FE9448}" type="pres">
      <dgm:prSet presAssocID="{F70091EE-A0CF-439D-B2F3-7E606087AA34}" presName="adorn" presStyleLbl="fgAccFollowNode1" presStyleIdx="5" presStyleCnt="7"/>
      <dgm:spPr>
        <a:blipFill rotWithShape="0">
          <a:blip xmlns:r="http://schemas.openxmlformats.org/officeDocument/2006/relationships" r:embed="rId6"/>
          <a:stretch>
            <a:fillRect/>
          </a:stretch>
        </a:blipFill>
      </dgm:spPr>
      <dgm:t>
        <a:bodyPr/>
        <a:lstStyle/>
        <a:p>
          <a:endParaRPr lang="en-US"/>
        </a:p>
      </dgm:t>
    </dgm:pt>
    <dgm:pt modelId="{77D46954-CF0A-4359-B817-B0288874CBA0}" type="pres">
      <dgm:prSet presAssocID="{8BE895FC-73B0-4FF0-AC1B-9516979BB4DC}" presName="sibTrans" presStyleLbl="sibTrans2D1" presStyleIdx="0" presStyleCnt="0"/>
      <dgm:spPr/>
      <dgm:t>
        <a:bodyPr/>
        <a:lstStyle/>
        <a:p>
          <a:endParaRPr lang="en-US"/>
        </a:p>
      </dgm:t>
    </dgm:pt>
    <dgm:pt modelId="{3150269A-7BCB-4CCC-B3A5-E3109C8F0AC6}" type="pres">
      <dgm:prSet presAssocID="{28025DB7-5A11-4E04-80B2-3288A7F8EF41}" presName="compNode" presStyleCnt="0"/>
      <dgm:spPr/>
      <dgm:t>
        <a:bodyPr/>
        <a:lstStyle/>
        <a:p>
          <a:endParaRPr lang="en-US"/>
        </a:p>
      </dgm:t>
    </dgm:pt>
    <dgm:pt modelId="{5740C4DD-EBF5-4AE1-A612-C3316C617A30}" type="pres">
      <dgm:prSet presAssocID="{28025DB7-5A11-4E04-80B2-3288A7F8EF41}" presName="childRect" presStyleLbl="bgAcc1" presStyleIdx="6" presStyleCnt="7" custScaleX="113615" custLinFactNeighborX="5996" custLinFactNeighborY="-1148">
        <dgm:presLayoutVars>
          <dgm:bulletEnabled val="1"/>
        </dgm:presLayoutVars>
      </dgm:prSet>
      <dgm:spPr/>
      <dgm:t>
        <a:bodyPr/>
        <a:lstStyle/>
        <a:p>
          <a:endParaRPr lang="en-US"/>
        </a:p>
      </dgm:t>
    </dgm:pt>
    <dgm:pt modelId="{B1435D0D-48FD-48E0-BA2E-D9EEA8436B98}" type="pres">
      <dgm:prSet presAssocID="{28025DB7-5A11-4E04-80B2-3288A7F8EF41}" presName="parentText" presStyleLbl="node1" presStyleIdx="0" presStyleCnt="0">
        <dgm:presLayoutVars>
          <dgm:chMax val="0"/>
          <dgm:bulletEnabled val="1"/>
        </dgm:presLayoutVars>
      </dgm:prSet>
      <dgm:spPr/>
      <dgm:t>
        <a:bodyPr/>
        <a:lstStyle/>
        <a:p>
          <a:endParaRPr lang="en-US"/>
        </a:p>
      </dgm:t>
    </dgm:pt>
    <dgm:pt modelId="{2EC8C8D1-7B10-446F-93D5-199387F892A7}" type="pres">
      <dgm:prSet presAssocID="{28025DB7-5A11-4E04-80B2-3288A7F8EF41}" presName="parentRect" presStyleLbl="alignNode1" presStyleIdx="6" presStyleCnt="7" custScaleX="129744" custLinFactNeighborX="8566"/>
      <dgm:spPr/>
      <dgm:t>
        <a:bodyPr/>
        <a:lstStyle/>
        <a:p>
          <a:endParaRPr lang="en-US"/>
        </a:p>
      </dgm:t>
    </dgm:pt>
    <dgm:pt modelId="{5228C018-65E0-4FAA-90F0-23C289EF12AF}" type="pres">
      <dgm:prSet presAssocID="{28025DB7-5A11-4E04-80B2-3288A7F8EF41}" presName="adorn" presStyleLbl="fgAccFollowNode1" presStyleIdx="6" presStyleCnt="7" custLinFactNeighborX="24475"/>
      <dgm:spPr>
        <a:blipFill rotWithShape="0">
          <a:blip xmlns:r="http://schemas.openxmlformats.org/officeDocument/2006/relationships" r:embed="rId7"/>
          <a:stretch>
            <a:fillRect/>
          </a:stretch>
        </a:blipFill>
      </dgm:spPr>
      <dgm:t>
        <a:bodyPr/>
        <a:lstStyle/>
        <a:p>
          <a:endParaRPr lang="en-US"/>
        </a:p>
      </dgm:t>
    </dgm:pt>
  </dgm:ptLst>
  <dgm:cxnLst>
    <dgm:cxn modelId="{3F004830-2FDA-4ABD-9091-7C1FAA9083CE}" srcId="{591302B3-51EE-4B18-837B-37064D9DA489}" destId="{8A457DDD-1F12-4790-A7F3-511703319079}" srcOrd="0" destOrd="0" parTransId="{5EA9285B-34CF-427C-A532-287479B84C40}" sibTransId="{BDFF94AC-41AE-45DE-98CC-DEC7FCAB54DF}"/>
    <dgm:cxn modelId="{A3761CC2-735D-4745-A97A-22E7827F7944}" type="presOf" srcId="{591302B3-51EE-4B18-837B-37064D9DA489}" destId="{D985BFD2-5CF5-4836-A163-2BC29B8C2419}" srcOrd="0" destOrd="0" presId="urn:microsoft.com/office/officeart/2005/8/layout/bList2#1"/>
    <dgm:cxn modelId="{CAE312ED-AA38-43FF-9A22-EF150902F212}" type="presOf" srcId="{2675A480-7378-46C3-93E7-618C593FC0EE}" destId="{5740C4DD-EBF5-4AE1-A612-C3316C617A30}" srcOrd="0" destOrd="2" presId="urn:microsoft.com/office/officeart/2005/8/layout/bList2#1"/>
    <dgm:cxn modelId="{DA132293-CC03-47F3-9A91-369046A441C6}" type="presOf" srcId="{B8720AA6-44E5-413D-A363-992ADF6719F7}" destId="{EF770F6C-4ED8-416F-B584-756C2D682368}" srcOrd="0" destOrd="2" presId="urn:microsoft.com/office/officeart/2005/8/layout/bList2#1"/>
    <dgm:cxn modelId="{32CA7092-00C4-4EED-B76E-3D6E056A193D}" type="presOf" srcId="{9F2BA59E-0881-480F-98F5-FE09FEEF748D}" destId="{1A471214-5102-4121-8EE6-A7DA1F2F5C48}" srcOrd="1" destOrd="0" presId="urn:microsoft.com/office/officeart/2005/8/layout/bList2#1"/>
    <dgm:cxn modelId="{1D00CEE5-B185-4148-A243-23468F8C8B83}" type="presOf" srcId="{AA119950-06B5-43F6-A0D9-6D794C244587}" destId="{BB963DDF-CE09-4AA5-B411-A0CBE6245ACD}" srcOrd="0" destOrd="0" presId="urn:microsoft.com/office/officeart/2005/8/layout/bList2#1"/>
    <dgm:cxn modelId="{5DEFA034-93E3-4E59-BB93-C81E0EC9DD9B}" type="presOf" srcId="{95F141CC-D016-41AC-ADD5-BB5A904F48CD}" destId="{D979AD33-8715-4681-A310-D7A5B6A968F0}" srcOrd="0" destOrd="2" presId="urn:microsoft.com/office/officeart/2005/8/layout/bList2#1"/>
    <dgm:cxn modelId="{C8367E5F-3B84-487E-8A38-FCB5A9F9DD51}" type="presOf" srcId="{4F15C137-B5BE-4989-AE13-A321E910A5CE}" destId="{76AD7314-BBED-4452-9F29-9963669152CC}" srcOrd="0" destOrd="1" presId="urn:microsoft.com/office/officeart/2005/8/layout/bList2#1"/>
    <dgm:cxn modelId="{4D5184B1-5866-4FC7-B140-0FE178C269EA}" type="presOf" srcId="{D9EF17FA-AC5F-4944-BA42-30015751CE1E}" destId="{DE8BA387-F548-4394-8E5A-BB73C061073E}" srcOrd="0" destOrd="2" presId="urn:microsoft.com/office/officeart/2005/8/layout/bList2#1"/>
    <dgm:cxn modelId="{85014AFE-5FF8-4F2F-894E-04CDBA1CB3E4}" srcId="{4A8AC353-8FFD-40AE-96E7-A4E4578D0CE4}" destId="{D60F66BB-D0D1-4254-9C52-509D73155E41}" srcOrd="0" destOrd="0" parTransId="{3CF78D94-961A-4182-99C2-16C140277EC0}" sibTransId="{224BACBD-03A5-4E7F-B1D8-81286B73F0A3}"/>
    <dgm:cxn modelId="{30B9952E-FFCF-4589-9E85-4C7BA8738F83}" srcId="{2A8B4BAB-4C21-45F7-B7C8-5832DB8A2EC9}" destId="{6E025207-8C54-4690-9871-ACA13D2A74CB}" srcOrd="0" destOrd="0" parTransId="{87B60FE0-2016-4B3E-B473-04214B9A7D4B}" sibTransId="{782877EA-F1E4-49B5-A50A-AD80EF1AF97B}"/>
    <dgm:cxn modelId="{6B6F25AD-6C2A-4240-AB6C-38CBC496141E}" srcId="{F70091EE-A0CF-439D-B2F3-7E606087AA34}" destId="{4A31A1ED-8B3C-4CA3-AE21-111611EAE766}" srcOrd="0" destOrd="0" parTransId="{E5B0A952-C1AC-41BB-B8DB-0163A2ABCFF0}" sibTransId="{C883ACC3-8987-4FB7-8A0E-7EC13AD52902}"/>
    <dgm:cxn modelId="{6B692FC0-CA62-4B07-A2B0-7F5AF92B8CFA}" type="presOf" srcId="{C62C4179-E7CC-4A9C-BF9C-574CDA3E926A}" destId="{16713CCC-4594-4BED-BF55-FA17D48E84DE}" srcOrd="0" destOrd="1" presId="urn:microsoft.com/office/officeart/2005/8/layout/bList2#1"/>
    <dgm:cxn modelId="{EBAD28BF-BCB7-4B0D-A7EE-33D71828958F}" type="presOf" srcId="{F70091EE-A0CF-439D-B2F3-7E606087AA34}" destId="{45912079-8ECC-4C7A-8714-2794BE23294E}" srcOrd="1" destOrd="0" presId="urn:microsoft.com/office/officeart/2005/8/layout/bList2#1"/>
    <dgm:cxn modelId="{7325FEAD-AD05-4F25-8C13-7CE1D61E6599}" type="presOf" srcId="{1D378E09-5B72-4F1F-96E2-0975D3F3D5BE}" destId="{1F741B96-59F6-4E0F-8A39-29732F761AE9}" srcOrd="0" destOrd="0" presId="urn:microsoft.com/office/officeart/2005/8/layout/bList2#1"/>
    <dgm:cxn modelId="{99A059D4-F231-4191-BE33-70852FF9678F}" type="presOf" srcId="{591302B3-51EE-4B18-837B-37064D9DA489}" destId="{D4EF0990-311E-401E-8ACD-D8F5381CE990}" srcOrd="1" destOrd="0" presId="urn:microsoft.com/office/officeart/2005/8/layout/bList2#1"/>
    <dgm:cxn modelId="{80C733A5-5845-475A-9AFD-06E0D62B56F1}" type="presOf" srcId="{3394DB7C-178F-43AB-9772-D8414BF725D3}" destId="{957254D6-B828-4B79-989B-F1474C847120}" srcOrd="0" destOrd="0" presId="urn:microsoft.com/office/officeart/2005/8/layout/bList2#1"/>
    <dgm:cxn modelId="{CAF739D1-B3ED-4B61-92EE-42A9FBACAE31}" srcId="{F70091EE-A0CF-439D-B2F3-7E606087AA34}" destId="{7DC91648-CBD6-46AA-A082-73A2B2976B20}" srcOrd="3" destOrd="0" parTransId="{69F493A2-849E-44FF-B37A-263F03473AEF}" sibTransId="{A88194EB-B410-4CC2-B429-244C4DA4C4BB}"/>
    <dgm:cxn modelId="{480EEE43-B130-4161-8398-343EC6DDDA11}" type="presOf" srcId="{F70091EE-A0CF-439D-B2F3-7E606087AA34}" destId="{96638420-C245-4CE6-A4CB-E2587BE69A66}" srcOrd="0" destOrd="0" presId="urn:microsoft.com/office/officeart/2005/8/layout/bList2#1"/>
    <dgm:cxn modelId="{16E6C304-A932-4B04-9CAB-0710C0838483}" srcId="{1D378E09-5B72-4F1F-96E2-0975D3F3D5BE}" destId="{591302B3-51EE-4B18-837B-37064D9DA489}" srcOrd="4" destOrd="0" parTransId="{F07244A9-563F-42F8-9DAC-5361D909901C}" sibTransId="{3394DB7C-178F-43AB-9772-D8414BF725D3}"/>
    <dgm:cxn modelId="{FD97536A-F7F4-4BA7-8C09-839AC2054704}" type="presOf" srcId="{80F1ABB3-043B-4A86-8877-28BC73252D07}" destId="{D0010D27-E03A-4B23-B1F6-F5A78322D2D1}" srcOrd="0" destOrd="0" presId="urn:microsoft.com/office/officeart/2005/8/layout/bList2#1"/>
    <dgm:cxn modelId="{271CBC98-C7D5-4309-8AD0-79610F37BD29}" srcId="{1D378E09-5B72-4F1F-96E2-0975D3F3D5BE}" destId="{A961C9F2-10A9-4CC1-BEA6-3AC3C181984F}" srcOrd="1" destOrd="0" parTransId="{1BAA97FA-F49E-4A49-A5C0-07857ECCE808}" sibTransId="{8D74CB3D-8D88-4CF0-AFCE-3327CBFDBF44}"/>
    <dgm:cxn modelId="{7CE218B7-38C8-401C-BA29-0CCD9F6B4712}" type="presOf" srcId="{C39BCA85-11C3-401D-87D6-FB2636986F8D}" destId="{76AD7314-BBED-4452-9F29-9963669152CC}" srcOrd="0" destOrd="0" presId="urn:microsoft.com/office/officeart/2005/8/layout/bList2#1"/>
    <dgm:cxn modelId="{BA7A941E-6CBF-401E-AD3E-5DB2DBC3D0E7}" type="presOf" srcId="{2D60915B-B5A7-4948-AC56-7F12A004C724}" destId="{76AD7314-BBED-4452-9F29-9963669152CC}" srcOrd="0" destOrd="2" presId="urn:microsoft.com/office/officeart/2005/8/layout/bList2#1"/>
    <dgm:cxn modelId="{8C16D9E5-A1F5-4702-B3F6-1834BE794A55}" type="presOf" srcId="{8BE895FC-73B0-4FF0-AC1B-9516979BB4DC}" destId="{77D46954-CF0A-4359-B817-B0288874CBA0}" srcOrd="0" destOrd="0" presId="urn:microsoft.com/office/officeart/2005/8/layout/bList2#1"/>
    <dgm:cxn modelId="{37591D5A-8F48-4566-B190-7163EDC0C300}" type="presOf" srcId="{28025DB7-5A11-4E04-80B2-3288A7F8EF41}" destId="{B1435D0D-48FD-48E0-BA2E-D9EEA8436B98}" srcOrd="0" destOrd="0" presId="urn:microsoft.com/office/officeart/2005/8/layout/bList2#1"/>
    <dgm:cxn modelId="{C8C05435-6B57-499E-A121-EC17321AC3DA}" type="presOf" srcId="{A7749C14-B982-493F-B0CE-FD45504AE6C9}" destId="{D979AD33-8715-4681-A310-D7A5B6A968F0}" srcOrd="0" destOrd="1" presId="urn:microsoft.com/office/officeart/2005/8/layout/bList2#1"/>
    <dgm:cxn modelId="{F78ACA63-BB41-40BF-9457-AABE280FDE49}" type="presOf" srcId="{8A457DDD-1F12-4790-A7F3-511703319079}" destId="{16713CCC-4594-4BED-BF55-FA17D48E84DE}" srcOrd="0" destOrd="0" presId="urn:microsoft.com/office/officeart/2005/8/layout/bList2#1"/>
    <dgm:cxn modelId="{3D02A749-6486-4F63-88B7-50A8B8CBFBAD}" type="presOf" srcId="{4AE9D54F-175F-478A-9FDC-86BC8CF8010D}" destId="{AA4D40BA-B7CF-4175-920B-9728205EA2D6}" srcOrd="0" destOrd="0" presId="urn:microsoft.com/office/officeart/2005/8/layout/bList2#1"/>
    <dgm:cxn modelId="{34BE41DD-E84B-4ED2-9AA1-7D4CBC49C80C}" srcId="{1D378E09-5B72-4F1F-96E2-0975D3F3D5BE}" destId="{4AE9D54F-175F-478A-9FDC-86BC8CF8010D}" srcOrd="2" destOrd="0" parTransId="{2AFB8422-5325-43E3-B980-0444225FCF3B}" sibTransId="{AA119950-06B5-43F6-A0D9-6D794C244587}"/>
    <dgm:cxn modelId="{560ACB5B-4426-499D-B431-272660C38412}" type="presOf" srcId="{D60F66BB-D0D1-4254-9C52-509D73155E41}" destId="{66536A3E-5A30-425D-A3A1-2900DE3F0795}" srcOrd="0" destOrd="0" presId="urn:microsoft.com/office/officeart/2005/8/layout/bList2#1"/>
    <dgm:cxn modelId="{0F37E1DE-58BA-4A0B-AF92-F45E0B7677E8}" type="presOf" srcId="{D98553AC-BF76-4F09-873D-804FD0AF677F}" destId="{16713CCC-4594-4BED-BF55-FA17D48E84DE}" srcOrd="0" destOrd="2" presId="urn:microsoft.com/office/officeart/2005/8/layout/bList2#1"/>
    <dgm:cxn modelId="{BD89B596-5976-4280-9DA6-2C9657BC24F0}" srcId="{9F2BA59E-0881-480F-98F5-FE09FEEF748D}" destId="{9FC4F9A7-16B7-498B-85E0-2150FB78EC93}" srcOrd="0" destOrd="0" parTransId="{8D2F3FE4-C0CE-4F08-84B6-62EE34792DBA}" sibTransId="{7917827C-E1F9-43AE-A86A-5A833E9F2251}"/>
    <dgm:cxn modelId="{FDE11899-EE0D-43F2-92AA-8923A25C5B74}" type="presOf" srcId="{BCC9F6D9-61D2-4B36-ADE7-32EB37A1330A}" destId="{5740C4DD-EBF5-4AE1-A612-C3316C617A30}" srcOrd="0" destOrd="0" presId="urn:microsoft.com/office/officeart/2005/8/layout/bList2#1"/>
    <dgm:cxn modelId="{348500DD-4656-484D-93E8-AD92D6D7D590}" type="presOf" srcId="{4A31A1ED-8B3C-4CA3-AE21-111611EAE766}" destId="{DE8BA387-F548-4394-8E5A-BB73C061073E}" srcOrd="0" destOrd="0" presId="urn:microsoft.com/office/officeart/2005/8/layout/bList2#1"/>
    <dgm:cxn modelId="{76CAC156-670D-4D6E-8673-666F63E07EB4}" srcId="{9F2BA59E-0881-480F-98F5-FE09FEEF748D}" destId="{95F141CC-D016-41AC-ADD5-BB5A904F48CD}" srcOrd="2" destOrd="0" parTransId="{CECF03EF-7648-4947-8A03-46DB8DD2D1FC}" sibTransId="{B3C08D8A-BCEB-48D0-8720-00D588D9C552}"/>
    <dgm:cxn modelId="{1A7C0BA7-D69C-425F-A24B-EB9E2A59C87D}" type="presOf" srcId="{7DC91648-CBD6-46AA-A082-73A2B2976B20}" destId="{DE8BA387-F548-4394-8E5A-BB73C061073E}" srcOrd="0" destOrd="3" presId="urn:microsoft.com/office/officeart/2005/8/layout/bList2#1"/>
    <dgm:cxn modelId="{49789DC0-16CB-4D3A-9A00-58AB085E5388}" srcId="{1D378E09-5B72-4F1F-96E2-0975D3F3D5BE}" destId="{F70091EE-A0CF-439D-B2F3-7E606087AA34}" srcOrd="5" destOrd="0" parTransId="{D6BC589E-68E5-4E12-95EC-B47A1A4411FA}" sibTransId="{8BE895FC-73B0-4FF0-AC1B-9516979BB4DC}"/>
    <dgm:cxn modelId="{4A43460C-B684-4A80-BD58-D68EF4234066}" srcId="{A961C9F2-10A9-4CC1-BEA6-3AC3C181984F}" destId="{2D60915B-B5A7-4948-AC56-7F12A004C724}" srcOrd="2" destOrd="0" parTransId="{0BF3C245-0237-42F2-8402-FFE149A652E1}" sibTransId="{2D9C77F3-68BC-4CE0-8DD6-AF6DD2D199EA}"/>
    <dgm:cxn modelId="{032ABD3F-6157-45F1-BF18-FA5DADC3F47B}" type="presOf" srcId="{A961C9F2-10A9-4CC1-BEA6-3AC3C181984F}" destId="{DF987763-AB98-4985-834D-5F7F6B7B2704}" srcOrd="1" destOrd="0" presId="urn:microsoft.com/office/officeart/2005/8/layout/bList2#1"/>
    <dgm:cxn modelId="{B4257A91-EF39-4D05-9CB6-66CBEB2A0098}" type="presOf" srcId="{9F2BA59E-0881-480F-98F5-FE09FEEF748D}" destId="{0A9BF9DF-D88A-41E6-BCE0-E2BCA7774AFB}" srcOrd="0" destOrd="0" presId="urn:microsoft.com/office/officeart/2005/8/layout/bList2#1"/>
    <dgm:cxn modelId="{8F35B0FD-7AA7-45C0-A9D0-9042EB537FA9}" srcId="{591302B3-51EE-4B18-837B-37064D9DA489}" destId="{D98553AC-BF76-4F09-873D-804FD0AF677F}" srcOrd="2" destOrd="0" parTransId="{80F01FFF-0DB2-48EE-A496-87E16ECF4CEC}" sibTransId="{B886D0D4-57D5-403F-80A4-6CB481F12138}"/>
    <dgm:cxn modelId="{46EE9A07-835E-46C5-8097-E979AC16F6C6}" type="presOf" srcId="{4A8AC353-8FFD-40AE-96E7-A4E4578D0CE4}" destId="{C8C87997-E6D1-4CEE-A181-EEC0440B9276}" srcOrd="0" destOrd="0" presId="urn:microsoft.com/office/officeart/2005/8/layout/bList2#1"/>
    <dgm:cxn modelId="{84006BFB-0510-4F49-895E-65A0F3FAE9EA}" type="presOf" srcId="{9FC4F9A7-16B7-498B-85E0-2150FB78EC93}" destId="{D979AD33-8715-4681-A310-D7A5B6A968F0}" srcOrd="0" destOrd="0" presId="urn:microsoft.com/office/officeart/2005/8/layout/bList2#1"/>
    <dgm:cxn modelId="{76328A8F-F229-4C69-8B69-FB9D2EF23287}" srcId="{A961C9F2-10A9-4CC1-BEA6-3AC3C181984F}" destId="{4F15C137-B5BE-4989-AE13-A321E910A5CE}" srcOrd="1" destOrd="0" parTransId="{1FC85C21-7A17-4A1E-BD95-B75BAAD3B467}" sibTransId="{1BFDA38B-C0D7-456B-803F-CB64CB4EDFA6}"/>
    <dgm:cxn modelId="{A9116487-54BD-478E-9701-E45BD75BF218}" type="presOf" srcId="{6E025207-8C54-4690-9871-ACA13D2A74CB}" destId="{EF770F6C-4ED8-416F-B584-756C2D682368}" srcOrd="0" destOrd="1" presId="urn:microsoft.com/office/officeart/2005/8/layout/bList2#1"/>
    <dgm:cxn modelId="{9B36C1B9-CFB7-4DC2-A26E-53264A56AD8B}" srcId="{F70091EE-A0CF-439D-B2F3-7E606087AA34}" destId="{D9EF17FA-AC5F-4944-BA42-30015751CE1E}" srcOrd="2" destOrd="0" parTransId="{B6401B36-1837-4677-940A-00AA5C0FDBA1}" sibTransId="{44EA3678-7B24-4293-94FA-5DFE8BF406A6}"/>
    <dgm:cxn modelId="{313E740D-A3A2-4E8F-A765-80BC1853F143}" type="presOf" srcId="{A961C9F2-10A9-4CC1-BEA6-3AC3C181984F}" destId="{AABD152B-C4F8-4DF2-93C9-435606D04E24}" srcOrd="0" destOrd="0" presId="urn:microsoft.com/office/officeart/2005/8/layout/bList2#1"/>
    <dgm:cxn modelId="{EBD96A30-0676-4BE6-B8E1-AED79CA18254}" type="presOf" srcId="{B6712C93-DBCD-4EFD-98BA-368F0A0EAA0E}" destId="{DE8BA387-F548-4394-8E5A-BB73C061073E}" srcOrd="0" destOrd="1" presId="urn:microsoft.com/office/officeart/2005/8/layout/bList2#1"/>
    <dgm:cxn modelId="{41F52C4A-EEDE-40A6-97A2-2E5CDE06AFE2}" srcId="{F70091EE-A0CF-439D-B2F3-7E606087AA34}" destId="{B6712C93-DBCD-4EFD-98BA-368F0A0EAA0E}" srcOrd="1" destOrd="0" parTransId="{7773D962-29F8-465D-94DD-F99F5830F13A}" sibTransId="{07003C87-4F55-48DF-8791-51D5DB8CBD53}"/>
    <dgm:cxn modelId="{2C761796-5948-4921-8902-8C6F96EB2C75}" type="presOf" srcId="{54715C80-A4F2-481A-B162-6686989ADF99}" destId="{5740C4DD-EBF5-4AE1-A612-C3316C617A30}" srcOrd="0" destOrd="1" presId="urn:microsoft.com/office/officeart/2005/8/layout/bList2#1"/>
    <dgm:cxn modelId="{6F69C9BA-C617-4B52-ACCC-C1D7D757BD8F}" type="presOf" srcId="{4AE9D54F-175F-478A-9FDC-86BC8CF8010D}" destId="{9CAA0D37-DDA4-4356-8050-62BD28F3A455}" srcOrd="1" destOrd="0" presId="urn:microsoft.com/office/officeart/2005/8/layout/bList2#1"/>
    <dgm:cxn modelId="{CBED6AF2-DDD2-49C3-8364-267AC287051F}" srcId="{28025DB7-5A11-4E04-80B2-3288A7F8EF41}" destId="{2675A480-7378-46C3-93E7-618C593FC0EE}" srcOrd="2" destOrd="0" parTransId="{0D01D414-6D1A-4DD9-BE6E-8657675ECC85}" sibTransId="{16F29F11-6468-4F0B-B254-5B8F5C9A695A}"/>
    <dgm:cxn modelId="{5F6204EE-C850-49CF-AB5B-EDEE7E75F9BD}" type="presOf" srcId="{28025DB7-5A11-4E04-80B2-3288A7F8EF41}" destId="{2EC8C8D1-7B10-446F-93D5-199387F892A7}" srcOrd="1" destOrd="0" presId="urn:microsoft.com/office/officeart/2005/8/layout/bList2#1"/>
    <dgm:cxn modelId="{7F8C5A6C-6DD8-45F2-BE63-580806B82C06}" type="presOf" srcId="{4A8AC353-8FFD-40AE-96E7-A4E4578D0CE4}" destId="{4CECAC63-B014-4987-A2ED-FF75463403D8}" srcOrd="1" destOrd="0" presId="urn:microsoft.com/office/officeart/2005/8/layout/bList2#1"/>
    <dgm:cxn modelId="{36D64166-0695-4E3E-B802-EF10E9119DFD}" srcId="{1D378E09-5B72-4F1F-96E2-0975D3F3D5BE}" destId="{9F2BA59E-0881-480F-98F5-FE09FEEF748D}" srcOrd="0" destOrd="0" parTransId="{3AF7DDB8-FBC4-4C98-94EC-62590275AD3E}" sibTransId="{124A5D35-1ED7-43E4-9BC9-1B315FB5FDA7}"/>
    <dgm:cxn modelId="{94FB5392-5D04-44AD-8C1A-9FFD1DD2BD23}" srcId="{28025DB7-5A11-4E04-80B2-3288A7F8EF41}" destId="{BCC9F6D9-61D2-4B36-ADE7-32EB37A1330A}" srcOrd="0" destOrd="0" parTransId="{A66CE12E-50AC-419C-917A-D19EA5C8296E}" sibTransId="{55E25CF5-2648-4DB9-8E4B-F5EC0224F17A}"/>
    <dgm:cxn modelId="{9329CC01-7CEA-44CB-B4FC-905E8965D091}" srcId="{2A8B4BAB-4C21-45F7-B7C8-5832DB8A2EC9}" destId="{B8720AA6-44E5-413D-A363-992ADF6719F7}" srcOrd="1" destOrd="0" parTransId="{DC30CC14-583D-4231-934C-8B9541B2D507}" sibTransId="{5E122831-A34A-4B00-A39A-3C9313A7D915}"/>
    <dgm:cxn modelId="{EB2E6B05-9E5E-4DBA-B8B3-F96559D5F5D6}" srcId="{28025DB7-5A11-4E04-80B2-3288A7F8EF41}" destId="{54715C80-A4F2-481A-B162-6686989ADF99}" srcOrd="1" destOrd="0" parTransId="{5D72301D-77C2-4F27-94F1-B38C4BDF9A23}" sibTransId="{C1705741-A94C-4728-B678-A126BABA91B3}"/>
    <dgm:cxn modelId="{FA6DC027-A547-47D6-B08A-66D2FBB0B47A}" srcId="{4AE9D54F-175F-478A-9FDC-86BC8CF8010D}" destId="{2A8B4BAB-4C21-45F7-B7C8-5832DB8A2EC9}" srcOrd="0" destOrd="0" parTransId="{46199892-EA00-42CE-84E1-211E44E8804A}" sibTransId="{B3AA8C01-E51C-4050-BF16-9626C1A75104}"/>
    <dgm:cxn modelId="{F6E30EA1-839D-498C-8384-A810C8AFD8FC}" srcId="{9F2BA59E-0881-480F-98F5-FE09FEEF748D}" destId="{A7749C14-B982-493F-B0CE-FD45504AE6C9}" srcOrd="1" destOrd="0" parTransId="{0FD7C001-72F2-4795-ACF6-9ABE36CC6C72}" sibTransId="{A9A766C1-8A7C-4F91-B3F6-E75E7C70E94F}"/>
    <dgm:cxn modelId="{4E8982BE-2FE0-40DE-AD56-42F94B2C3FE3}" srcId="{1D378E09-5B72-4F1F-96E2-0975D3F3D5BE}" destId="{4A8AC353-8FFD-40AE-96E7-A4E4578D0CE4}" srcOrd="3" destOrd="0" parTransId="{6A3DDBAA-792B-40D4-930E-7EABFEC8BC4A}" sibTransId="{80F1ABB3-043B-4A86-8877-28BC73252D07}"/>
    <dgm:cxn modelId="{8352A0D9-1D32-4321-B071-DB9DD6BCDA75}" srcId="{A961C9F2-10A9-4CC1-BEA6-3AC3C181984F}" destId="{C39BCA85-11C3-401D-87D6-FB2636986F8D}" srcOrd="0" destOrd="0" parTransId="{6FC6F22F-ED32-40C7-82C5-A554F8237BA3}" sibTransId="{70E65C31-5E17-4DBE-963C-7E380F74A311}"/>
    <dgm:cxn modelId="{DCF6AD45-DB74-441D-BB15-ED1782BF4F63}" type="presOf" srcId="{8D74CB3D-8D88-4CF0-AFCE-3327CBFDBF44}" destId="{ACDE895C-3939-46A8-AABA-5E1EAF71075D}" srcOrd="0" destOrd="0" presId="urn:microsoft.com/office/officeart/2005/8/layout/bList2#1"/>
    <dgm:cxn modelId="{DD2ED589-53F0-4850-A841-440B808A61F5}" type="presOf" srcId="{2A8B4BAB-4C21-45F7-B7C8-5832DB8A2EC9}" destId="{EF770F6C-4ED8-416F-B584-756C2D682368}" srcOrd="0" destOrd="0" presId="urn:microsoft.com/office/officeart/2005/8/layout/bList2#1"/>
    <dgm:cxn modelId="{9FD395DC-E795-44C0-8650-DB0C9F64B267}" srcId="{591302B3-51EE-4B18-837B-37064D9DA489}" destId="{C62C4179-E7CC-4A9C-BF9C-574CDA3E926A}" srcOrd="1" destOrd="0" parTransId="{2728F690-A7FF-40AC-BE0A-700EC473F1BD}" sibTransId="{23F91954-D8F7-45DA-B4C3-0E1C27F5C6AE}"/>
    <dgm:cxn modelId="{161B3FB9-2210-4301-A7E8-AB2661ACE01E}" srcId="{1D378E09-5B72-4F1F-96E2-0975D3F3D5BE}" destId="{28025DB7-5A11-4E04-80B2-3288A7F8EF41}" srcOrd="6" destOrd="0" parTransId="{46BDAE59-2F03-47B2-93DC-2D620E81ABC7}" sibTransId="{B867186C-904A-41AF-B8EB-FB54D6ACFDE4}"/>
    <dgm:cxn modelId="{CF2E1A40-A2CB-43BD-A57C-768BA68C8023}" type="presOf" srcId="{124A5D35-1ED7-43E4-9BC9-1B315FB5FDA7}" destId="{3A214457-1FB5-4795-9176-1EF82B65F178}" srcOrd="0" destOrd="0" presId="urn:microsoft.com/office/officeart/2005/8/layout/bList2#1"/>
    <dgm:cxn modelId="{1EAB2987-7099-48A6-A6CB-DB9C86312D58}" type="presParOf" srcId="{1F741B96-59F6-4E0F-8A39-29732F761AE9}" destId="{2F56D34C-D827-4A9A-9B13-93F465C40F9B}" srcOrd="0" destOrd="0" presId="urn:microsoft.com/office/officeart/2005/8/layout/bList2#1"/>
    <dgm:cxn modelId="{9D22CFE0-7861-48C1-BC26-C57F1E316CCA}" type="presParOf" srcId="{2F56D34C-D827-4A9A-9B13-93F465C40F9B}" destId="{D979AD33-8715-4681-A310-D7A5B6A968F0}" srcOrd="0" destOrd="0" presId="urn:microsoft.com/office/officeart/2005/8/layout/bList2#1"/>
    <dgm:cxn modelId="{B9AFBCFD-3BF9-4DF1-8611-27DAEE6CA54A}" type="presParOf" srcId="{2F56D34C-D827-4A9A-9B13-93F465C40F9B}" destId="{0A9BF9DF-D88A-41E6-BCE0-E2BCA7774AFB}" srcOrd="1" destOrd="0" presId="urn:microsoft.com/office/officeart/2005/8/layout/bList2#1"/>
    <dgm:cxn modelId="{FA9B9A65-F88A-4751-AE08-4B2A8389613D}" type="presParOf" srcId="{2F56D34C-D827-4A9A-9B13-93F465C40F9B}" destId="{1A471214-5102-4121-8EE6-A7DA1F2F5C48}" srcOrd="2" destOrd="0" presId="urn:microsoft.com/office/officeart/2005/8/layout/bList2#1"/>
    <dgm:cxn modelId="{F46F5B94-EFD6-4544-9501-873250FF3C19}" type="presParOf" srcId="{2F56D34C-D827-4A9A-9B13-93F465C40F9B}" destId="{57F4E68D-2406-4683-9FDC-5CD829AD95EB}" srcOrd="3" destOrd="0" presId="urn:microsoft.com/office/officeart/2005/8/layout/bList2#1"/>
    <dgm:cxn modelId="{845505BE-5D7E-4CFC-93BD-6F66F4E55375}" type="presParOf" srcId="{1F741B96-59F6-4E0F-8A39-29732F761AE9}" destId="{3A214457-1FB5-4795-9176-1EF82B65F178}" srcOrd="1" destOrd="0" presId="urn:microsoft.com/office/officeart/2005/8/layout/bList2#1"/>
    <dgm:cxn modelId="{B826F61D-D573-453F-A17F-CBD19AA869BB}" type="presParOf" srcId="{1F741B96-59F6-4E0F-8A39-29732F761AE9}" destId="{EE4E2381-50BD-4548-9A9A-975134AAA2C4}" srcOrd="2" destOrd="0" presId="urn:microsoft.com/office/officeart/2005/8/layout/bList2#1"/>
    <dgm:cxn modelId="{A88EB567-129A-4CE0-A484-855D4CEEA0AA}" type="presParOf" srcId="{EE4E2381-50BD-4548-9A9A-975134AAA2C4}" destId="{76AD7314-BBED-4452-9F29-9963669152CC}" srcOrd="0" destOrd="0" presId="urn:microsoft.com/office/officeart/2005/8/layout/bList2#1"/>
    <dgm:cxn modelId="{690E4F5C-BCF1-4871-BD43-00616C6932AD}" type="presParOf" srcId="{EE4E2381-50BD-4548-9A9A-975134AAA2C4}" destId="{AABD152B-C4F8-4DF2-93C9-435606D04E24}" srcOrd="1" destOrd="0" presId="urn:microsoft.com/office/officeart/2005/8/layout/bList2#1"/>
    <dgm:cxn modelId="{32C73156-BD16-4335-B080-78B02BDB0E16}" type="presParOf" srcId="{EE4E2381-50BD-4548-9A9A-975134AAA2C4}" destId="{DF987763-AB98-4985-834D-5F7F6B7B2704}" srcOrd="2" destOrd="0" presId="urn:microsoft.com/office/officeart/2005/8/layout/bList2#1"/>
    <dgm:cxn modelId="{F1A79465-6A14-42BA-94A0-666218E95671}" type="presParOf" srcId="{EE4E2381-50BD-4548-9A9A-975134AAA2C4}" destId="{4B90A3B4-5996-4E15-BE3B-ED212D481437}" srcOrd="3" destOrd="0" presId="urn:microsoft.com/office/officeart/2005/8/layout/bList2#1"/>
    <dgm:cxn modelId="{466211F8-6531-46A3-AAD9-327FEEBAFA86}" type="presParOf" srcId="{1F741B96-59F6-4E0F-8A39-29732F761AE9}" destId="{ACDE895C-3939-46A8-AABA-5E1EAF71075D}" srcOrd="3" destOrd="0" presId="urn:microsoft.com/office/officeart/2005/8/layout/bList2#1"/>
    <dgm:cxn modelId="{7678C5FE-4998-4858-B998-119922925C07}" type="presParOf" srcId="{1F741B96-59F6-4E0F-8A39-29732F761AE9}" destId="{95A6CE23-B7C0-4153-A77C-2C61338D0B56}" srcOrd="4" destOrd="0" presId="urn:microsoft.com/office/officeart/2005/8/layout/bList2#1"/>
    <dgm:cxn modelId="{6E64B364-B118-4E70-87D9-414EFECEB897}" type="presParOf" srcId="{95A6CE23-B7C0-4153-A77C-2C61338D0B56}" destId="{EF770F6C-4ED8-416F-B584-756C2D682368}" srcOrd="0" destOrd="0" presId="urn:microsoft.com/office/officeart/2005/8/layout/bList2#1"/>
    <dgm:cxn modelId="{A875D82A-4DCC-49F9-A562-A06F81E40661}" type="presParOf" srcId="{95A6CE23-B7C0-4153-A77C-2C61338D0B56}" destId="{AA4D40BA-B7CF-4175-920B-9728205EA2D6}" srcOrd="1" destOrd="0" presId="urn:microsoft.com/office/officeart/2005/8/layout/bList2#1"/>
    <dgm:cxn modelId="{8F2B51AB-C3E0-42C7-B401-AB2A2F8922E5}" type="presParOf" srcId="{95A6CE23-B7C0-4153-A77C-2C61338D0B56}" destId="{9CAA0D37-DDA4-4356-8050-62BD28F3A455}" srcOrd="2" destOrd="0" presId="urn:microsoft.com/office/officeart/2005/8/layout/bList2#1"/>
    <dgm:cxn modelId="{5E1AD3E9-584D-44FC-A27E-D36C5C058209}" type="presParOf" srcId="{95A6CE23-B7C0-4153-A77C-2C61338D0B56}" destId="{D4536EDB-F0EA-45BB-AE8A-492CF584FAD7}" srcOrd="3" destOrd="0" presId="urn:microsoft.com/office/officeart/2005/8/layout/bList2#1"/>
    <dgm:cxn modelId="{A2CCF4AC-310D-4F9B-8E2B-8A1EF008F996}" type="presParOf" srcId="{1F741B96-59F6-4E0F-8A39-29732F761AE9}" destId="{BB963DDF-CE09-4AA5-B411-A0CBE6245ACD}" srcOrd="5" destOrd="0" presId="urn:microsoft.com/office/officeart/2005/8/layout/bList2#1"/>
    <dgm:cxn modelId="{A548C9F8-E50E-45F6-8E2A-DF82D0C6BE5B}" type="presParOf" srcId="{1F741B96-59F6-4E0F-8A39-29732F761AE9}" destId="{01605CE7-FA8D-4930-AA7A-652B892A07C3}" srcOrd="6" destOrd="0" presId="urn:microsoft.com/office/officeart/2005/8/layout/bList2#1"/>
    <dgm:cxn modelId="{E3471702-9F03-4FD2-833C-A44061F137D4}" type="presParOf" srcId="{01605CE7-FA8D-4930-AA7A-652B892A07C3}" destId="{66536A3E-5A30-425D-A3A1-2900DE3F0795}" srcOrd="0" destOrd="0" presId="urn:microsoft.com/office/officeart/2005/8/layout/bList2#1"/>
    <dgm:cxn modelId="{A1A3EAC7-E06F-4EBF-94F7-CC680B8D1FD3}" type="presParOf" srcId="{01605CE7-FA8D-4930-AA7A-652B892A07C3}" destId="{C8C87997-E6D1-4CEE-A181-EEC0440B9276}" srcOrd="1" destOrd="0" presId="urn:microsoft.com/office/officeart/2005/8/layout/bList2#1"/>
    <dgm:cxn modelId="{07CB8874-2583-4DDB-9AF1-EF4C69D202A1}" type="presParOf" srcId="{01605CE7-FA8D-4930-AA7A-652B892A07C3}" destId="{4CECAC63-B014-4987-A2ED-FF75463403D8}" srcOrd="2" destOrd="0" presId="urn:microsoft.com/office/officeart/2005/8/layout/bList2#1"/>
    <dgm:cxn modelId="{0C456E19-E8D8-456F-B482-7C9804EB3B66}" type="presParOf" srcId="{01605CE7-FA8D-4930-AA7A-652B892A07C3}" destId="{CD2BB864-AE08-45D8-B1DF-13C14795B29B}" srcOrd="3" destOrd="0" presId="urn:microsoft.com/office/officeart/2005/8/layout/bList2#1"/>
    <dgm:cxn modelId="{B8F1EEA4-73E0-4F4A-984B-7F564D68E462}" type="presParOf" srcId="{1F741B96-59F6-4E0F-8A39-29732F761AE9}" destId="{D0010D27-E03A-4B23-B1F6-F5A78322D2D1}" srcOrd="7" destOrd="0" presId="urn:microsoft.com/office/officeart/2005/8/layout/bList2#1"/>
    <dgm:cxn modelId="{360E4C2D-700D-4955-BEDB-A405D3413900}" type="presParOf" srcId="{1F741B96-59F6-4E0F-8A39-29732F761AE9}" destId="{C720C741-C66D-43B4-81B2-87C4D061623D}" srcOrd="8" destOrd="0" presId="urn:microsoft.com/office/officeart/2005/8/layout/bList2#1"/>
    <dgm:cxn modelId="{4C6B2727-F8CF-4C67-966A-69D227CCBC68}" type="presParOf" srcId="{C720C741-C66D-43B4-81B2-87C4D061623D}" destId="{16713CCC-4594-4BED-BF55-FA17D48E84DE}" srcOrd="0" destOrd="0" presId="urn:microsoft.com/office/officeart/2005/8/layout/bList2#1"/>
    <dgm:cxn modelId="{4778A7D7-17DB-443B-B2FC-DCC7B9458C6F}" type="presParOf" srcId="{C720C741-C66D-43B4-81B2-87C4D061623D}" destId="{D985BFD2-5CF5-4836-A163-2BC29B8C2419}" srcOrd="1" destOrd="0" presId="urn:microsoft.com/office/officeart/2005/8/layout/bList2#1"/>
    <dgm:cxn modelId="{ECED38B9-0474-4887-AC85-27F516F076D3}" type="presParOf" srcId="{C720C741-C66D-43B4-81B2-87C4D061623D}" destId="{D4EF0990-311E-401E-8ACD-D8F5381CE990}" srcOrd="2" destOrd="0" presId="urn:microsoft.com/office/officeart/2005/8/layout/bList2#1"/>
    <dgm:cxn modelId="{B0252036-EA7D-46E0-9925-8DE51B9DE6CB}" type="presParOf" srcId="{C720C741-C66D-43B4-81B2-87C4D061623D}" destId="{9F9C550B-8BCA-464F-9A50-20DD1515F558}" srcOrd="3" destOrd="0" presId="urn:microsoft.com/office/officeart/2005/8/layout/bList2#1"/>
    <dgm:cxn modelId="{766D7554-9D59-4C4D-AEED-F84D31C2A139}" type="presParOf" srcId="{1F741B96-59F6-4E0F-8A39-29732F761AE9}" destId="{957254D6-B828-4B79-989B-F1474C847120}" srcOrd="9" destOrd="0" presId="urn:microsoft.com/office/officeart/2005/8/layout/bList2#1"/>
    <dgm:cxn modelId="{2F74B891-FDF1-4291-99C6-7D66BFED08B3}" type="presParOf" srcId="{1F741B96-59F6-4E0F-8A39-29732F761AE9}" destId="{51210A44-01BF-492D-AD1C-927BEF3F0E1D}" srcOrd="10" destOrd="0" presId="urn:microsoft.com/office/officeart/2005/8/layout/bList2#1"/>
    <dgm:cxn modelId="{1C85FE25-C1DA-44A6-86C1-3FA6D40B830D}" type="presParOf" srcId="{51210A44-01BF-492D-AD1C-927BEF3F0E1D}" destId="{DE8BA387-F548-4394-8E5A-BB73C061073E}" srcOrd="0" destOrd="0" presId="urn:microsoft.com/office/officeart/2005/8/layout/bList2#1"/>
    <dgm:cxn modelId="{1828AF33-6BB2-4715-9420-2E84AC256B96}" type="presParOf" srcId="{51210A44-01BF-492D-AD1C-927BEF3F0E1D}" destId="{96638420-C245-4CE6-A4CB-E2587BE69A66}" srcOrd="1" destOrd="0" presId="urn:microsoft.com/office/officeart/2005/8/layout/bList2#1"/>
    <dgm:cxn modelId="{465F865A-684E-4528-8273-EBFB2D17C12E}" type="presParOf" srcId="{51210A44-01BF-492D-AD1C-927BEF3F0E1D}" destId="{45912079-8ECC-4C7A-8714-2794BE23294E}" srcOrd="2" destOrd="0" presId="urn:microsoft.com/office/officeart/2005/8/layout/bList2#1"/>
    <dgm:cxn modelId="{090EF3CF-A356-4B7D-A950-2EBF9565382C}" type="presParOf" srcId="{51210A44-01BF-492D-AD1C-927BEF3F0E1D}" destId="{01084116-B794-40F6-9830-C185D6FE9448}" srcOrd="3" destOrd="0" presId="urn:microsoft.com/office/officeart/2005/8/layout/bList2#1"/>
    <dgm:cxn modelId="{EEE5B964-884D-47B2-8C66-DAC90DCB02AE}" type="presParOf" srcId="{1F741B96-59F6-4E0F-8A39-29732F761AE9}" destId="{77D46954-CF0A-4359-B817-B0288874CBA0}" srcOrd="11" destOrd="0" presId="urn:microsoft.com/office/officeart/2005/8/layout/bList2#1"/>
    <dgm:cxn modelId="{6CD20976-8B06-4704-9D49-84B258BC4F5C}" type="presParOf" srcId="{1F741B96-59F6-4E0F-8A39-29732F761AE9}" destId="{3150269A-7BCB-4CCC-B3A5-E3109C8F0AC6}" srcOrd="12" destOrd="0" presId="urn:microsoft.com/office/officeart/2005/8/layout/bList2#1"/>
    <dgm:cxn modelId="{0CE76391-B144-4F06-A7E9-20C71E897C12}" type="presParOf" srcId="{3150269A-7BCB-4CCC-B3A5-E3109C8F0AC6}" destId="{5740C4DD-EBF5-4AE1-A612-C3316C617A30}" srcOrd="0" destOrd="0" presId="urn:microsoft.com/office/officeart/2005/8/layout/bList2#1"/>
    <dgm:cxn modelId="{D0D9CCA2-AA0A-4E9B-BBE9-C8D1EC4E869C}" type="presParOf" srcId="{3150269A-7BCB-4CCC-B3A5-E3109C8F0AC6}" destId="{B1435D0D-48FD-48E0-BA2E-D9EEA8436B98}" srcOrd="1" destOrd="0" presId="urn:microsoft.com/office/officeart/2005/8/layout/bList2#1"/>
    <dgm:cxn modelId="{66C4C38D-C245-43DB-B123-EB872E6CB43C}" type="presParOf" srcId="{3150269A-7BCB-4CCC-B3A5-E3109C8F0AC6}" destId="{2EC8C8D1-7B10-446F-93D5-199387F892A7}" srcOrd="2" destOrd="0" presId="urn:microsoft.com/office/officeart/2005/8/layout/bList2#1"/>
    <dgm:cxn modelId="{9CB0F2C1-3535-4165-AD3C-DF9E0B1537A5}" type="presParOf" srcId="{3150269A-7BCB-4CCC-B3A5-E3109C8F0AC6}" destId="{5228C018-65E0-4FAA-90F0-23C289EF12AF}" srcOrd="3" destOrd="0" presId="urn:microsoft.com/office/officeart/2005/8/layout/b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F62084-D367-4127-BB99-974DC2E1CB4C}"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9E426CB1-1AF6-4EC2-A1EB-EE0954310EE2}">
      <dgm:prSet custT="1"/>
      <dgm:spPr/>
      <dgm:t>
        <a:bodyPr/>
        <a:lstStyle/>
        <a:p>
          <a:pPr algn="ctr" rtl="0"/>
          <a:r>
            <a:rPr lang="en-US" sz="1400" b="1" dirty="0" smtClean="0">
              <a:solidFill>
                <a:srgbClr val="FF0000"/>
              </a:solidFill>
            </a:rPr>
            <a:t>http://www.phishingsite.com</a:t>
          </a:r>
          <a:endParaRPr lang="en-US" sz="1400" b="1" dirty="0">
            <a:solidFill>
              <a:srgbClr val="FF0000"/>
            </a:solidFill>
          </a:endParaRPr>
        </a:p>
      </dgm:t>
    </dgm:pt>
    <dgm:pt modelId="{90C3F007-F01E-420D-BB49-E39CE655917D}" type="parTrans" cxnId="{100FED5F-78B3-4547-8555-268502FFB978}">
      <dgm:prSet/>
      <dgm:spPr/>
      <dgm:t>
        <a:bodyPr/>
        <a:lstStyle/>
        <a:p>
          <a:endParaRPr lang="en-US"/>
        </a:p>
      </dgm:t>
    </dgm:pt>
    <dgm:pt modelId="{41FCC657-0C1A-4CF6-9E45-B00A2EF9152E}" type="sibTrans" cxnId="{100FED5F-78B3-4547-8555-268502FFB978}">
      <dgm:prSet/>
      <dgm:spPr/>
      <dgm:t>
        <a:bodyPr/>
        <a:lstStyle/>
        <a:p>
          <a:endParaRPr lang="en-US"/>
        </a:p>
      </dgm:t>
    </dgm:pt>
    <dgm:pt modelId="{E3BC6C71-1294-4A77-B8E7-AECC206111EE}" type="pres">
      <dgm:prSet presAssocID="{93F62084-D367-4127-BB99-974DC2E1CB4C}" presName="linear" presStyleCnt="0">
        <dgm:presLayoutVars>
          <dgm:animLvl val="lvl"/>
          <dgm:resizeHandles val="exact"/>
        </dgm:presLayoutVars>
      </dgm:prSet>
      <dgm:spPr/>
      <dgm:t>
        <a:bodyPr/>
        <a:lstStyle/>
        <a:p>
          <a:endParaRPr lang="en-US"/>
        </a:p>
      </dgm:t>
    </dgm:pt>
    <dgm:pt modelId="{938CDF8D-87AC-455D-8AD0-A71433BD1D0E}" type="pres">
      <dgm:prSet presAssocID="{9E426CB1-1AF6-4EC2-A1EB-EE0954310EE2}" presName="parentText" presStyleLbl="node1" presStyleIdx="0" presStyleCnt="1">
        <dgm:presLayoutVars>
          <dgm:chMax val="0"/>
          <dgm:bulletEnabled val="1"/>
        </dgm:presLayoutVars>
      </dgm:prSet>
      <dgm:spPr/>
      <dgm:t>
        <a:bodyPr/>
        <a:lstStyle/>
        <a:p>
          <a:endParaRPr lang="en-US"/>
        </a:p>
      </dgm:t>
    </dgm:pt>
  </dgm:ptLst>
  <dgm:cxnLst>
    <dgm:cxn modelId="{E160A000-D846-45B9-8AF0-6F6316453D07}" type="presOf" srcId="{93F62084-D367-4127-BB99-974DC2E1CB4C}" destId="{E3BC6C71-1294-4A77-B8E7-AECC206111EE}" srcOrd="0" destOrd="0" presId="urn:microsoft.com/office/officeart/2005/8/layout/vList2"/>
    <dgm:cxn modelId="{100FED5F-78B3-4547-8555-268502FFB978}" srcId="{93F62084-D367-4127-BB99-974DC2E1CB4C}" destId="{9E426CB1-1AF6-4EC2-A1EB-EE0954310EE2}" srcOrd="0" destOrd="0" parTransId="{90C3F007-F01E-420D-BB49-E39CE655917D}" sibTransId="{41FCC657-0C1A-4CF6-9E45-B00A2EF9152E}"/>
    <dgm:cxn modelId="{24F1F8E8-4F7D-47FD-AADF-6F5F49200434}" type="presOf" srcId="{9E426CB1-1AF6-4EC2-A1EB-EE0954310EE2}" destId="{938CDF8D-87AC-455D-8AD0-A71433BD1D0E}" srcOrd="0" destOrd="0" presId="urn:microsoft.com/office/officeart/2005/8/layout/vList2"/>
    <dgm:cxn modelId="{111A915E-396E-49C9-9E8B-CA313F80EB19}" type="presParOf" srcId="{E3BC6C71-1294-4A77-B8E7-AECC206111EE}" destId="{938CDF8D-87AC-455D-8AD0-A71433BD1D0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FD6999-B2A8-436E-A90F-68BC962CB1DE}" type="doc">
      <dgm:prSet loTypeId="urn:microsoft.com/office/officeart/2005/8/layout/cycle3" loCatId="cycle" qsTypeId="urn:microsoft.com/office/officeart/2005/8/quickstyle/3d1" qsCatId="3D" csTypeId="urn:microsoft.com/office/officeart/2005/8/colors/colorful4" csCatId="colorful" phldr="1"/>
      <dgm:spPr/>
      <dgm:t>
        <a:bodyPr/>
        <a:lstStyle/>
        <a:p>
          <a:endParaRPr lang="en-US"/>
        </a:p>
      </dgm:t>
    </dgm:pt>
    <dgm:pt modelId="{76E00813-655C-4E90-A762-399190621302}">
      <dgm:prSet phldrT="[Text]"/>
      <dgm:spPr/>
      <dgm:t>
        <a:bodyPr/>
        <a:lstStyle/>
        <a:p>
          <a:r>
            <a:rPr lang="en-US" dirty="0" smtClean="0"/>
            <a:t>Threat Identification</a:t>
          </a:r>
          <a:endParaRPr lang="en-US" dirty="0"/>
        </a:p>
      </dgm:t>
    </dgm:pt>
    <dgm:pt modelId="{38F7D364-83F1-4D17-A7CA-FE14EE8FB1FC}" type="parTrans" cxnId="{1CE5D8C1-EE0F-4CD9-B872-104CFE74C611}">
      <dgm:prSet/>
      <dgm:spPr/>
      <dgm:t>
        <a:bodyPr/>
        <a:lstStyle/>
        <a:p>
          <a:endParaRPr lang="en-US"/>
        </a:p>
      </dgm:t>
    </dgm:pt>
    <dgm:pt modelId="{2EC7395D-0FC1-4EBD-B8DF-AD625AC0483C}" type="sibTrans" cxnId="{1CE5D8C1-EE0F-4CD9-B872-104CFE74C611}">
      <dgm:prSet/>
      <dgm:spPr/>
      <dgm:t>
        <a:bodyPr/>
        <a:lstStyle/>
        <a:p>
          <a:endParaRPr lang="en-US" dirty="0"/>
        </a:p>
      </dgm:t>
    </dgm:pt>
    <dgm:pt modelId="{9AF36683-637E-4E6E-B57A-0552CC66A6CC}">
      <dgm:prSet phldrT="[Text]"/>
      <dgm:spPr/>
      <dgm:t>
        <a:bodyPr/>
        <a:lstStyle/>
        <a:p>
          <a:r>
            <a:rPr lang="en-US" dirty="0" smtClean="0"/>
            <a:t>Signature Development</a:t>
          </a:r>
          <a:endParaRPr lang="en-US" dirty="0"/>
        </a:p>
      </dgm:t>
    </dgm:pt>
    <dgm:pt modelId="{B40D2807-D5AE-46CD-A2EA-0A8EABB9DD77}" type="parTrans" cxnId="{53560CEB-9EAF-4491-AEDB-E9FB7A04789A}">
      <dgm:prSet/>
      <dgm:spPr/>
      <dgm:t>
        <a:bodyPr/>
        <a:lstStyle/>
        <a:p>
          <a:endParaRPr lang="en-US"/>
        </a:p>
      </dgm:t>
    </dgm:pt>
    <dgm:pt modelId="{EC5FED34-C070-425D-B588-C27FB1EA991F}" type="sibTrans" cxnId="{53560CEB-9EAF-4491-AEDB-E9FB7A04789A}">
      <dgm:prSet/>
      <dgm:spPr/>
      <dgm:t>
        <a:bodyPr/>
        <a:lstStyle/>
        <a:p>
          <a:endParaRPr lang="en-US"/>
        </a:p>
      </dgm:t>
    </dgm:pt>
    <dgm:pt modelId="{DB1308D3-163B-4549-A895-8D52E6ACD0C5}">
      <dgm:prSet phldrT="[Text]"/>
      <dgm:spPr/>
      <dgm:t>
        <a:bodyPr/>
        <a:lstStyle/>
        <a:p>
          <a:r>
            <a:rPr lang="en-US" dirty="0" smtClean="0">
              <a:solidFill>
                <a:schemeClr val="bg1"/>
              </a:solidFill>
            </a:rPr>
            <a:t>Signature Testing</a:t>
          </a:r>
          <a:endParaRPr lang="en-US" dirty="0">
            <a:solidFill>
              <a:schemeClr val="bg1"/>
            </a:solidFill>
          </a:endParaRPr>
        </a:p>
      </dgm:t>
    </dgm:pt>
    <dgm:pt modelId="{D1BA762A-6855-43E6-B2E7-E27F81988E7B}" type="parTrans" cxnId="{CFFDA59D-C0F4-4230-9B64-0CEABA23D9E1}">
      <dgm:prSet/>
      <dgm:spPr/>
      <dgm:t>
        <a:bodyPr/>
        <a:lstStyle/>
        <a:p>
          <a:endParaRPr lang="en-US"/>
        </a:p>
      </dgm:t>
    </dgm:pt>
    <dgm:pt modelId="{DC1156A4-9622-4E97-9984-756D89A54A14}" type="sibTrans" cxnId="{CFFDA59D-C0F4-4230-9B64-0CEABA23D9E1}">
      <dgm:prSet/>
      <dgm:spPr/>
      <dgm:t>
        <a:bodyPr/>
        <a:lstStyle/>
        <a:p>
          <a:endParaRPr lang="en-US"/>
        </a:p>
      </dgm:t>
    </dgm:pt>
    <dgm:pt modelId="{834DC761-0138-42F5-884C-562DBE80F168}">
      <dgm:prSet phldrT="[Text]"/>
      <dgm:spPr/>
      <dgm:t>
        <a:bodyPr/>
        <a:lstStyle/>
        <a:p>
          <a:r>
            <a:rPr lang="en-US" dirty="0" smtClean="0">
              <a:solidFill>
                <a:schemeClr val="bg1"/>
              </a:solidFill>
            </a:rPr>
            <a:t>Encyclopedia Write-up</a:t>
          </a:r>
          <a:endParaRPr lang="en-US" dirty="0">
            <a:solidFill>
              <a:schemeClr val="bg1"/>
            </a:solidFill>
          </a:endParaRPr>
        </a:p>
      </dgm:t>
    </dgm:pt>
    <dgm:pt modelId="{EA92B5A0-C044-4735-94BB-8C6B976C2903}" type="parTrans" cxnId="{431FA214-9CBA-4D57-B3C4-DA7662A4C672}">
      <dgm:prSet/>
      <dgm:spPr/>
      <dgm:t>
        <a:bodyPr/>
        <a:lstStyle/>
        <a:p>
          <a:endParaRPr lang="en-US"/>
        </a:p>
      </dgm:t>
    </dgm:pt>
    <dgm:pt modelId="{0F7BFE0D-63B3-4D04-9B0E-783BABA3B85B}" type="sibTrans" cxnId="{431FA214-9CBA-4D57-B3C4-DA7662A4C672}">
      <dgm:prSet/>
      <dgm:spPr/>
      <dgm:t>
        <a:bodyPr/>
        <a:lstStyle/>
        <a:p>
          <a:endParaRPr lang="en-US"/>
        </a:p>
      </dgm:t>
    </dgm:pt>
    <dgm:pt modelId="{87F8B11B-1945-4236-A4A5-94E4D687940E}">
      <dgm:prSet phldrT="[Text]"/>
      <dgm:spPr/>
      <dgm:t>
        <a:bodyPr/>
        <a:lstStyle/>
        <a:p>
          <a:r>
            <a:rPr lang="en-US" dirty="0" smtClean="0">
              <a:solidFill>
                <a:schemeClr val="bg1"/>
              </a:solidFill>
            </a:rPr>
            <a:t>Signature Release</a:t>
          </a:r>
          <a:endParaRPr lang="en-US" dirty="0">
            <a:solidFill>
              <a:schemeClr val="bg1"/>
            </a:solidFill>
          </a:endParaRPr>
        </a:p>
      </dgm:t>
    </dgm:pt>
    <dgm:pt modelId="{1116EAD7-F6F2-43FD-9B18-1C81DC0580A1}" type="parTrans" cxnId="{5DAF1C66-ADBD-45D0-A5A3-68453ADF7EAE}">
      <dgm:prSet/>
      <dgm:spPr/>
      <dgm:t>
        <a:bodyPr/>
        <a:lstStyle/>
        <a:p>
          <a:endParaRPr lang="en-US"/>
        </a:p>
      </dgm:t>
    </dgm:pt>
    <dgm:pt modelId="{6EC8B357-E2C3-47F3-98F8-47B74A1DA791}" type="sibTrans" cxnId="{5DAF1C66-ADBD-45D0-A5A3-68453ADF7EAE}">
      <dgm:prSet/>
      <dgm:spPr/>
      <dgm:t>
        <a:bodyPr/>
        <a:lstStyle/>
        <a:p>
          <a:endParaRPr lang="en-US"/>
        </a:p>
      </dgm:t>
    </dgm:pt>
    <dgm:pt modelId="{1176EA0B-F45A-494D-9B58-F45FDBF8F7E5}">
      <dgm:prSet phldrT="[Text]"/>
      <dgm:spPr/>
      <dgm:t>
        <a:bodyPr/>
        <a:lstStyle/>
        <a:p>
          <a:r>
            <a:rPr lang="en-US" dirty="0" smtClean="0"/>
            <a:t>Threat Research</a:t>
          </a:r>
          <a:endParaRPr lang="en-US" dirty="0"/>
        </a:p>
      </dgm:t>
    </dgm:pt>
    <dgm:pt modelId="{E190E9C3-5EAD-44EA-AFE7-77A2B9CE0208}" type="parTrans" cxnId="{EAD1EBD0-CC7C-4E70-B41F-2E0C397AA33C}">
      <dgm:prSet/>
      <dgm:spPr/>
      <dgm:t>
        <a:bodyPr/>
        <a:lstStyle/>
        <a:p>
          <a:endParaRPr lang="en-US"/>
        </a:p>
      </dgm:t>
    </dgm:pt>
    <dgm:pt modelId="{BF5E028A-66C7-409F-9119-4B5864CF34E0}" type="sibTrans" cxnId="{EAD1EBD0-CC7C-4E70-B41F-2E0C397AA33C}">
      <dgm:prSet/>
      <dgm:spPr/>
      <dgm:t>
        <a:bodyPr/>
        <a:lstStyle/>
        <a:p>
          <a:endParaRPr lang="en-US"/>
        </a:p>
      </dgm:t>
    </dgm:pt>
    <dgm:pt modelId="{3FC775A6-5E56-4FDB-B4AA-66637AD16C9D}" type="pres">
      <dgm:prSet presAssocID="{82FD6999-B2A8-436E-A90F-68BC962CB1DE}" presName="Name0" presStyleCnt="0">
        <dgm:presLayoutVars>
          <dgm:dir/>
          <dgm:resizeHandles val="exact"/>
        </dgm:presLayoutVars>
      </dgm:prSet>
      <dgm:spPr/>
      <dgm:t>
        <a:bodyPr/>
        <a:lstStyle/>
        <a:p>
          <a:endParaRPr lang="en-US"/>
        </a:p>
      </dgm:t>
    </dgm:pt>
    <dgm:pt modelId="{9F7A51A4-FBB0-412E-9DA8-B0832FF48C5E}" type="pres">
      <dgm:prSet presAssocID="{82FD6999-B2A8-436E-A90F-68BC962CB1DE}" presName="cycle" presStyleCnt="0"/>
      <dgm:spPr/>
      <dgm:t>
        <a:bodyPr/>
        <a:lstStyle/>
        <a:p>
          <a:endParaRPr lang="en-US"/>
        </a:p>
      </dgm:t>
    </dgm:pt>
    <dgm:pt modelId="{B6820DB7-4494-46EB-8C24-135B1611B0D4}" type="pres">
      <dgm:prSet presAssocID="{76E00813-655C-4E90-A762-399190621302}" presName="nodeFirstNode" presStyleLbl="node1" presStyleIdx="0" presStyleCnt="6">
        <dgm:presLayoutVars>
          <dgm:bulletEnabled val="1"/>
        </dgm:presLayoutVars>
      </dgm:prSet>
      <dgm:spPr/>
      <dgm:t>
        <a:bodyPr/>
        <a:lstStyle/>
        <a:p>
          <a:endParaRPr lang="en-US"/>
        </a:p>
      </dgm:t>
    </dgm:pt>
    <dgm:pt modelId="{41FD9D31-F1D4-4540-BE72-721DC9C71343}" type="pres">
      <dgm:prSet presAssocID="{2EC7395D-0FC1-4EBD-B8DF-AD625AC0483C}" presName="sibTransFirstNode" presStyleLbl="bgShp" presStyleIdx="0" presStyleCnt="1" custLinFactNeighborX="-71" custLinFactNeighborY="65"/>
      <dgm:spPr/>
      <dgm:t>
        <a:bodyPr/>
        <a:lstStyle/>
        <a:p>
          <a:endParaRPr lang="en-US"/>
        </a:p>
      </dgm:t>
    </dgm:pt>
    <dgm:pt modelId="{3EBD6A28-E31D-47BE-8B71-8323B99F28FC}" type="pres">
      <dgm:prSet presAssocID="{1176EA0B-F45A-494D-9B58-F45FDBF8F7E5}" presName="nodeFollowingNodes" presStyleLbl="node1" presStyleIdx="1" presStyleCnt="6">
        <dgm:presLayoutVars>
          <dgm:bulletEnabled val="1"/>
        </dgm:presLayoutVars>
      </dgm:prSet>
      <dgm:spPr/>
      <dgm:t>
        <a:bodyPr/>
        <a:lstStyle/>
        <a:p>
          <a:endParaRPr lang="en-US"/>
        </a:p>
      </dgm:t>
    </dgm:pt>
    <dgm:pt modelId="{E8072D18-D566-4D48-8502-5FC4FCB44E2F}" type="pres">
      <dgm:prSet presAssocID="{9AF36683-637E-4E6E-B57A-0552CC66A6CC}" presName="nodeFollowingNodes" presStyleLbl="node1" presStyleIdx="2" presStyleCnt="6">
        <dgm:presLayoutVars>
          <dgm:bulletEnabled val="1"/>
        </dgm:presLayoutVars>
      </dgm:prSet>
      <dgm:spPr/>
      <dgm:t>
        <a:bodyPr/>
        <a:lstStyle/>
        <a:p>
          <a:endParaRPr lang="en-US"/>
        </a:p>
      </dgm:t>
    </dgm:pt>
    <dgm:pt modelId="{CD5E2DBF-ECD5-44EC-B842-0BCBCA733CC6}" type="pres">
      <dgm:prSet presAssocID="{DB1308D3-163B-4549-A895-8D52E6ACD0C5}" presName="nodeFollowingNodes" presStyleLbl="node1" presStyleIdx="3" presStyleCnt="6">
        <dgm:presLayoutVars>
          <dgm:bulletEnabled val="1"/>
        </dgm:presLayoutVars>
      </dgm:prSet>
      <dgm:spPr/>
      <dgm:t>
        <a:bodyPr/>
        <a:lstStyle/>
        <a:p>
          <a:endParaRPr lang="en-US"/>
        </a:p>
      </dgm:t>
    </dgm:pt>
    <dgm:pt modelId="{739D31D4-2622-4B3E-A81D-D8CE13BD19F9}" type="pres">
      <dgm:prSet presAssocID="{834DC761-0138-42F5-884C-562DBE80F168}" presName="nodeFollowingNodes" presStyleLbl="node1" presStyleIdx="4" presStyleCnt="6">
        <dgm:presLayoutVars>
          <dgm:bulletEnabled val="1"/>
        </dgm:presLayoutVars>
      </dgm:prSet>
      <dgm:spPr/>
      <dgm:t>
        <a:bodyPr/>
        <a:lstStyle/>
        <a:p>
          <a:endParaRPr lang="en-US"/>
        </a:p>
      </dgm:t>
    </dgm:pt>
    <dgm:pt modelId="{A8B68A9D-A3DC-4494-9DF7-1C9F699007B8}" type="pres">
      <dgm:prSet presAssocID="{87F8B11B-1945-4236-A4A5-94E4D687940E}" presName="nodeFollowingNodes" presStyleLbl="node1" presStyleIdx="5" presStyleCnt="6">
        <dgm:presLayoutVars>
          <dgm:bulletEnabled val="1"/>
        </dgm:presLayoutVars>
      </dgm:prSet>
      <dgm:spPr/>
      <dgm:t>
        <a:bodyPr/>
        <a:lstStyle/>
        <a:p>
          <a:endParaRPr lang="en-US"/>
        </a:p>
      </dgm:t>
    </dgm:pt>
  </dgm:ptLst>
  <dgm:cxnLst>
    <dgm:cxn modelId="{70EA2825-ADBB-43FC-8BB7-F574CF3C84C8}" type="presOf" srcId="{2EC7395D-0FC1-4EBD-B8DF-AD625AC0483C}" destId="{41FD9D31-F1D4-4540-BE72-721DC9C71343}" srcOrd="0" destOrd="0" presId="urn:microsoft.com/office/officeart/2005/8/layout/cycle3"/>
    <dgm:cxn modelId="{293D1759-95E6-4F16-9856-3814E8B6202D}" type="presOf" srcId="{87F8B11B-1945-4236-A4A5-94E4D687940E}" destId="{A8B68A9D-A3DC-4494-9DF7-1C9F699007B8}" srcOrd="0" destOrd="0" presId="urn:microsoft.com/office/officeart/2005/8/layout/cycle3"/>
    <dgm:cxn modelId="{71561CC2-E4FF-4A72-8BF2-23FC6AA28FF1}" type="presOf" srcId="{9AF36683-637E-4E6E-B57A-0552CC66A6CC}" destId="{E8072D18-D566-4D48-8502-5FC4FCB44E2F}" srcOrd="0" destOrd="0" presId="urn:microsoft.com/office/officeart/2005/8/layout/cycle3"/>
    <dgm:cxn modelId="{B07D2614-B7E3-49D8-9A14-0B527B97E436}" type="presOf" srcId="{DB1308D3-163B-4549-A895-8D52E6ACD0C5}" destId="{CD5E2DBF-ECD5-44EC-B842-0BCBCA733CC6}" srcOrd="0" destOrd="0" presId="urn:microsoft.com/office/officeart/2005/8/layout/cycle3"/>
    <dgm:cxn modelId="{53560CEB-9EAF-4491-AEDB-E9FB7A04789A}" srcId="{82FD6999-B2A8-436E-A90F-68BC962CB1DE}" destId="{9AF36683-637E-4E6E-B57A-0552CC66A6CC}" srcOrd="2" destOrd="0" parTransId="{B40D2807-D5AE-46CD-A2EA-0A8EABB9DD77}" sibTransId="{EC5FED34-C070-425D-B588-C27FB1EA991F}"/>
    <dgm:cxn modelId="{5635B496-F6F3-4DC4-B6B8-60D16B71C3F7}" type="presOf" srcId="{82FD6999-B2A8-436E-A90F-68BC962CB1DE}" destId="{3FC775A6-5E56-4FDB-B4AA-66637AD16C9D}" srcOrd="0" destOrd="0" presId="urn:microsoft.com/office/officeart/2005/8/layout/cycle3"/>
    <dgm:cxn modelId="{CFFDA59D-C0F4-4230-9B64-0CEABA23D9E1}" srcId="{82FD6999-B2A8-436E-A90F-68BC962CB1DE}" destId="{DB1308D3-163B-4549-A895-8D52E6ACD0C5}" srcOrd="3" destOrd="0" parTransId="{D1BA762A-6855-43E6-B2E7-E27F81988E7B}" sibTransId="{DC1156A4-9622-4E97-9984-756D89A54A14}"/>
    <dgm:cxn modelId="{5DAF1C66-ADBD-45D0-A5A3-68453ADF7EAE}" srcId="{82FD6999-B2A8-436E-A90F-68BC962CB1DE}" destId="{87F8B11B-1945-4236-A4A5-94E4D687940E}" srcOrd="5" destOrd="0" parTransId="{1116EAD7-F6F2-43FD-9B18-1C81DC0580A1}" sibTransId="{6EC8B357-E2C3-47F3-98F8-47B74A1DA791}"/>
    <dgm:cxn modelId="{7BFBAD71-888F-4A77-B53E-0F6593C6B586}" type="presOf" srcId="{834DC761-0138-42F5-884C-562DBE80F168}" destId="{739D31D4-2622-4B3E-A81D-D8CE13BD19F9}" srcOrd="0" destOrd="0" presId="urn:microsoft.com/office/officeart/2005/8/layout/cycle3"/>
    <dgm:cxn modelId="{6B69A987-EE79-4288-BF06-DCEE58144D83}" type="presOf" srcId="{76E00813-655C-4E90-A762-399190621302}" destId="{B6820DB7-4494-46EB-8C24-135B1611B0D4}" srcOrd="0" destOrd="0" presId="urn:microsoft.com/office/officeart/2005/8/layout/cycle3"/>
    <dgm:cxn modelId="{431FA214-9CBA-4D57-B3C4-DA7662A4C672}" srcId="{82FD6999-B2A8-436E-A90F-68BC962CB1DE}" destId="{834DC761-0138-42F5-884C-562DBE80F168}" srcOrd="4" destOrd="0" parTransId="{EA92B5A0-C044-4735-94BB-8C6B976C2903}" sibTransId="{0F7BFE0D-63B3-4D04-9B0E-783BABA3B85B}"/>
    <dgm:cxn modelId="{1CE5D8C1-EE0F-4CD9-B872-104CFE74C611}" srcId="{82FD6999-B2A8-436E-A90F-68BC962CB1DE}" destId="{76E00813-655C-4E90-A762-399190621302}" srcOrd="0" destOrd="0" parTransId="{38F7D364-83F1-4D17-A7CA-FE14EE8FB1FC}" sibTransId="{2EC7395D-0FC1-4EBD-B8DF-AD625AC0483C}"/>
    <dgm:cxn modelId="{EAD1EBD0-CC7C-4E70-B41F-2E0C397AA33C}" srcId="{82FD6999-B2A8-436E-A90F-68BC962CB1DE}" destId="{1176EA0B-F45A-494D-9B58-F45FDBF8F7E5}" srcOrd="1" destOrd="0" parTransId="{E190E9C3-5EAD-44EA-AFE7-77A2B9CE0208}" sibTransId="{BF5E028A-66C7-409F-9119-4B5864CF34E0}"/>
    <dgm:cxn modelId="{67541BFE-19C7-43D5-BD06-6C0FF8FDBD78}" type="presOf" srcId="{1176EA0B-F45A-494D-9B58-F45FDBF8F7E5}" destId="{3EBD6A28-E31D-47BE-8B71-8323B99F28FC}" srcOrd="0" destOrd="0" presId="urn:microsoft.com/office/officeart/2005/8/layout/cycle3"/>
    <dgm:cxn modelId="{57D14462-21E8-4486-90B0-B53C4D0A7390}" type="presParOf" srcId="{3FC775A6-5E56-4FDB-B4AA-66637AD16C9D}" destId="{9F7A51A4-FBB0-412E-9DA8-B0832FF48C5E}" srcOrd="0" destOrd="0" presId="urn:microsoft.com/office/officeart/2005/8/layout/cycle3"/>
    <dgm:cxn modelId="{38976DC7-13E9-49BE-92A7-3280B64C8722}" type="presParOf" srcId="{9F7A51A4-FBB0-412E-9DA8-B0832FF48C5E}" destId="{B6820DB7-4494-46EB-8C24-135B1611B0D4}" srcOrd="0" destOrd="0" presId="urn:microsoft.com/office/officeart/2005/8/layout/cycle3"/>
    <dgm:cxn modelId="{56B0E12E-EC1D-4FA7-9024-E2EA20F2DDF7}" type="presParOf" srcId="{9F7A51A4-FBB0-412E-9DA8-B0832FF48C5E}" destId="{41FD9D31-F1D4-4540-BE72-721DC9C71343}" srcOrd="1" destOrd="0" presId="urn:microsoft.com/office/officeart/2005/8/layout/cycle3"/>
    <dgm:cxn modelId="{745DF6C9-7466-4B0E-A139-314A0F646E30}" type="presParOf" srcId="{9F7A51A4-FBB0-412E-9DA8-B0832FF48C5E}" destId="{3EBD6A28-E31D-47BE-8B71-8323B99F28FC}" srcOrd="2" destOrd="0" presId="urn:microsoft.com/office/officeart/2005/8/layout/cycle3"/>
    <dgm:cxn modelId="{154FB3A2-7D9F-45AE-8A61-8313FE176EF4}" type="presParOf" srcId="{9F7A51A4-FBB0-412E-9DA8-B0832FF48C5E}" destId="{E8072D18-D566-4D48-8502-5FC4FCB44E2F}" srcOrd="3" destOrd="0" presId="urn:microsoft.com/office/officeart/2005/8/layout/cycle3"/>
    <dgm:cxn modelId="{294A2CE9-78FA-48C5-BFF5-70579C887530}" type="presParOf" srcId="{9F7A51A4-FBB0-412E-9DA8-B0832FF48C5E}" destId="{CD5E2DBF-ECD5-44EC-B842-0BCBCA733CC6}" srcOrd="4" destOrd="0" presId="urn:microsoft.com/office/officeart/2005/8/layout/cycle3"/>
    <dgm:cxn modelId="{2F91E06F-0475-4D3E-91B7-ACE6C4426D8E}" type="presParOf" srcId="{9F7A51A4-FBB0-412E-9DA8-B0832FF48C5E}" destId="{739D31D4-2622-4B3E-A81D-D8CE13BD19F9}" srcOrd="5" destOrd="0" presId="urn:microsoft.com/office/officeart/2005/8/layout/cycle3"/>
    <dgm:cxn modelId="{DB936C57-3383-455C-A1B4-8917AEE074AC}" type="presParOf" srcId="{9F7A51A4-FBB0-412E-9DA8-B0832FF48C5E}" destId="{A8B68A9D-A3DC-4494-9DF7-1C9F699007B8}"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D7D1AC-8544-47B0-AECE-FC3FD17AFB41}">
      <dsp:nvSpPr>
        <dsp:cNvPr id="0" name=""/>
        <dsp:cNvSpPr/>
      </dsp:nvSpPr>
      <dsp:spPr>
        <a:xfrm>
          <a:off x="0" y="0"/>
          <a:ext cx="6868510" cy="877927"/>
        </a:xfrm>
        <a:prstGeom prst="roundRect">
          <a:avLst>
            <a:gd name="adj" fmla="val 10000"/>
          </a:avLst>
        </a:prstGeom>
        <a:solidFill>
          <a:schemeClr val="dk2">
            <a:hueOff val="0"/>
            <a:satOff val="0"/>
            <a:lumOff val="0"/>
            <a:alphaOff val="0"/>
          </a:schemeClr>
        </a:solid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pPr>
          <a:r>
            <a:rPr kumimoji="0" lang="en-US" sz="2000" b="1" i="0" u="none" strike="noStrike" kern="1200" cap="none" normalizeH="0" baseline="0" dirty="0" smtClean="0">
              <a:ln/>
              <a:effectLst/>
              <a:latin typeface="+mn-lt"/>
              <a:cs typeface="Arial" charset="0"/>
            </a:rPr>
            <a:t>Firewall </a:t>
          </a:r>
          <a:r>
            <a:rPr kumimoji="0" lang="en-US" sz="2000" b="0" i="0" u="none" strike="noStrike" kern="1200" cap="none" normalizeH="0" baseline="0" dirty="0" smtClean="0">
              <a:ln/>
              <a:effectLst/>
              <a:latin typeface="+mn-lt"/>
              <a:cs typeface="Arial" charset="0"/>
            </a:rPr>
            <a:t>– Control network policy access at the edge</a:t>
          </a:r>
          <a:endParaRPr lang="en-US" sz="2000" b="0" kern="1200" dirty="0">
            <a:latin typeface="+mn-lt"/>
          </a:endParaRPr>
        </a:p>
      </dsp:txBody>
      <dsp:txXfrm>
        <a:off x="1461494" y="0"/>
        <a:ext cx="5407015" cy="877927"/>
      </dsp:txXfrm>
    </dsp:sp>
    <dsp:sp modelId="{5970716A-3903-4513-8D24-4073FC1E69D8}">
      <dsp:nvSpPr>
        <dsp:cNvPr id="0" name=""/>
        <dsp:cNvSpPr/>
      </dsp:nvSpPr>
      <dsp:spPr>
        <a:xfrm>
          <a:off x="445607" y="105572"/>
          <a:ext cx="561061" cy="608305"/>
        </a:xfrm>
        <a:prstGeom prst="flowChartAlternateProcess">
          <a:avLst/>
        </a:prstGeom>
        <a:blipFill rotWithShape="0">
          <a:blip xmlns:r="http://schemas.openxmlformats.org/officeDocument/2006/relationships" r:embed="rId1"/>
          <a:stretch>
            <a:fillRect/>
          </a:stretch>
        </a:blip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FDE350B-CE0B-4815-BA97-7F743A523B02}">
      <dsp:nvSpPr>
        <dsp:cNvPr id="0" name=""/>
        <dsp:cNvSpPr/>
      </dsp:nvSpPr>
      <dsp:spPr>
        <a:xfrm>
          <a:off x="0" y="965720"/>
          <a:ext cx="6868510" cy="877927"/>
        </a:xfrm>
        <a:prstGeom prst="roundRect">
          <a:avLst>
            <a:gd name="adj" fmla="val 10000"/>
          </a:avLst>
        </a:prstGeom>
        <a:solidFill>
          <a:schemeClr val="dk2">
            <a:hueOff val="0"/>
            <a:satOff val="0"/>
            <a:lumOff val="0"/>
            <a:alphaOff val="0"/>
          </a:schemeClr>
        </a:solid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en-US" sz="2000" b="1" i="0" u="none" strike="noStrike" kern="1200" cap="none" normalizeH="0" baseline="0" dirty="0" smtClean="0">
              <a:ln/>
              <a:effectLst/>
              <a:latin typeface="+mn-lt"/>
              <a:cs typeface="Arial" charset="0"/>
            </a:rPr>
            <a:t>Secure Web Gateway </a:t>
          </a:r>
          <a:r>
            <a:rPr kumimoji="0" lang="en-US" sz="2000" b="0" i="0" u="none" strike="noStrike" kern="1200" cap="none" normalizeH="0" baseline="0" dirty="0" smtClean="0">
              <a:ln/>
              <a:effectLst/>
              <a:latin typeface="+mn-lt"/>
              <a:cs typeface="Arial" charset="0"/>
            </a:rPr>
            <a:t>– Protect users from Web browsing threats</a:t>
          </a:r>
          <a:endParaRPr lang="en-US" sz="2000" b="0" kern="1200" dirty="0">
            <a:latin typeface="+mn-lt"/>
          </a:endParaRPr>
        </a:p>
      </dsp:txBody>
      <dsp:txXfrm>
        <a:off x="1461494" y="965720"/>
        <a:ext cx="5407015" cy="877927"/>
      </dsp:txXfrm>
    </dsp:sp>
    <dsp:sp modelId="{20B77D7D-63C6-4572-A19E-36B2CC26D97F}">
      <dsp:nvSpPr>
        <dsp:cNvPr id="0" name=""/>
        <dsp:cNvSpPr/>
      </dsp:nvSpPr>
      <dsp:spPr>
        <a:xfrm>
          <a:off x="445607" y="1071292"/>
          <a:ext cx="561061" cy="608305"/>
        </a:xfrm>
        <a:prstGeom prst="flowChartAlternateProcess">
          <a:avLst/>
        </a:prstGeom>
        <a:blipFill rotWithShape="0">
          <a:blip xmlns:r="http://schemas.openxmlformats.org/officeDocument/2006/relationships" r:embed="rId2"/>
          <a:stretch>
            <a:fillRect/>
          </a:stretch>
        </a:blip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9A78818-4AC4-4B85-96C6-C61FF40523C7}">
      <dsp:nvSpPr>
        <dsp:cNvPr id="0" name=""/>
        <dsp:cNvSpPr/>
      </dsp:nvSpPr>
      <dsp:spPr>
        <a:xfrm>
          <a:off x="0" y="1931440"/>
          <a:ext cx="6868510" cy="877927"/>
        </a:xfrm>
        <a:prstGeom prst="roundRect">
          <a:avLst>
            <a:gd name="adj" fmla="val 10000"/>
          </a:avLst>
        </a:prstGeom>
        <a:solidFill>
          <a:schemeClr val="dk2">
            <a:hueOff val="0"/>
            <a:satOff val="0"/>
            <a:lumOff val="0"/>
            <a:alphaOff val="0"/>
          </a:schemeClr>
        </a:solid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kumimoji="0" lang="en-US" sz="2000" b="1" i="0" u="none" strike="noStrike" kern="1200" cap="none" normalizeH="0" baseline="0" dirty="0" smtClean="0">
              <a:ln/>
              <a:effectLst/>
              <a:latin typeface="+mn-lt"/>
              <a:cs typeface="Arial" charset="0"/>
            </a:rPr>
            <a:t>Secure E-mail Relay </a:t>
          </a:r>
          <a:r>
            <a:rPr kumimoji="0" lang="en-US" sz="2000" b="0" i="0" u="none" strike="noStrike" kern="1200" cap="none" normalizeH="0" baseline="0" dirty="0" smtClean="0">
              <a:ln/>
              <a:effectLst/>
              <a:latin typeface="+mn-lt"/>
              <a:cs typeface="Arial" charset="0"/>
            </a:rPr>
            <a:t>– Protect users from </a:t>
          </a:r>
          <a:br>
            <a:rPr kumimoji="0" lang="en-US" sz="2000" b="0" i="0" u="none" strike="noStrike" kern="1200" cap="none" normalizeH="0" baseline="0" dirty="0" smtClean="0">
              <a:ln/>
              <a:effectLst/>
              <a:latin typeface="+mn-lt"/>
              <a:cs typeface="Arial" charset="0"/>
            </a:rPr>
          </a:br>
          <a:r>
            <a:rPr kumimoji="0" lang="en-US" sz="2000" b="0" i="0" u="none" strike="noStrike" kern="1200" cap="none" normalizeH="0" baseline="0" dirty="0" smtClean="0">
              <a:ln/>
              <a:effectLst/>
              <a:latin typeface="+mn-lt"/>
              <a:cs typeface="Arial" charset="0"/>
            </a:rPr>
            <a:t>e-mail threats</a:t>
          </a:r>
          <a:endParaRPr lang="en-US" sz="2000" b="0" kern="1200" dirty="0">
            <a:latin typeface="+mn-lt"/>
          </a:endParaRPr>
        </a:p>
      </dsp:txBody>
      <dsp:txXfrm>
        <a:off x="1461494" y="1931440"/>
        <a:ext cx="5407015" cy="877927"/>
      </dsp:txXfrm>
    </dsp:sp>
    <dsp:sp modelId="{E9EF1D1C-3D8D-44C2-BD6B-A4B56B16074F}">
      <dsp:nvSpPr>
        <dsp:cNvPr id="0" name=""/>
        <dsp:cNvSpPr/>
      </dsp:nvSpPr>
      <dsp:spPr>
        <a:xfrm>
          <a:off x="445607" y="2037013"/>
          <a:ext cx="561061" cy="608305"/>
        </a:xfrm>
        <a:prstGeom prst="flowChartAlternateProcess">
          <a:avLst/>
        </a:prstGeom>
        <a:blipFill rotWithShape="0">
          <a:blip xmlns:r="http://schemas.openxmlformats.org/officeDocument/2006/relationships" r:embed="rId3"/>
          <a:stretch>
            <a:fillRect/>
          </a:stretch>
        </a:blip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5F191FED-B271-4A27-87FD-E5719AF3434D}">
      <dsp:nvSpPr>
        <dsp:cNvPr id="0" name=""/>
        <dsp:cNvSpPr/>
      </dsp:nvSpPr>
      <dsp:spPr>
        <a:xfrm>
          <a:off x="0" y="2897161"/>
          <a:ext cx="6868510" cy="877927"/>
        </a:xfrm>
        <a:prstGeom prst="roundRect">
          <a:avLst>
            <a:gd name="adj" fmla="val 10000"/>
          </a:avLst>
        </a:prstGeom>
        <a:solidFill>
          <a:schemeClr val="dk2">
            <a:hueOff val="0"/>
            <a:satOff val="0"/>
            <a:lumOff val="0"/>
            <a:alphaOff val="0"/>
          </a:schemeClr>
        </a:solid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en-US" sz="2000" b="1" i="0" u="none" strike="noStrike" kern="1200" cap="none" normalizeH="0" baseline="0" dirty="0" smtClean="0">
              <a:ln/>
              <a:effectLst/>
              <a:latin typeface="+mn-lt"/>
              <a:cs typeface="Arial" charset="0"/>
            </a:rPr>
            <a:t>Remote Access Gateway </a:t>
          </a:r>
          <a:r>
            <a:rPr kumimoji="0" lang="en-US" sz="2000" b="0" i="0" u="none" strike="noStrike" kern="1200" cap="none" normalizeH="0" baseline="0" dirty="0" smtClean="0">
              <a:ln/>
              <a:effectLst/>
              <a:latin typeface="+mn-lt"/>
              <a:cs typeface="Arial" charset="0"/>
            </a:rPr>
            <a:t>–</a:t>
          </a:r>
          <a:r>
            <a:rPr kumimoji="0" lang="en-US" sz="2000" b="1" i="0" u="none" strike="noStrike" kern="1200" cap="none" normalizeH="0" baseline="0" dirty="0" smtClean="0">
              <a:ln/>
              <a:effectLst/>
              <a:latin typeface="+mn-lt"/>
              <a:cs typeface="Arial" charset="0"/>
            </a:rPr>
            <a:t> </a:t>
          </a:r>
          <a:r>
            <a:rPr kumimoji="0" lang="en-US" sz="2000" b="0" i="0" u="none" strike="noStrike" kern="1200" cap="none" normalizeH="0" baseline="0" dirty="0" smtClean="0">
              <a:ln/>
              <a:effectLst/>
              <a:latin typeface="+mn-lt"/>
              <a:cs typeface="Arial" charset="0"/>
            </a:rPr>
            <a:t>Enable users to remotely access corporate resources</a:t>
          </a:r>
          <a:endParaRPr lang="en-US" sz="2000" b="0" kern="1200" dirty="0">
            <a:latin typeface="+mn-lt"/>
          </a:endParaRPr>
        </a:p>
      </dsp:txBody>
      <dsp:txXfrm>
        <a:off x="1461494" y="2897161"/>
        <a:ext cx="5407015" cy="877927"/>
      </dsp:txXfrm>
    </dsp:sp>
    <dsp:sp modelId="{E1C653D6-C86F-430E-BF88-50CF59930DF3}">
      <dsp:nvSpPr>
        <dsp:cNvPr id="0" name=""/>
        <dsp:cNvSpPr/>
      </dsp:nvSpPr>
      <dsp:spPr>
        <a:xfrm>
          <a:off x="460855" y="3002733"/>
          <a:ext cx="530564" cy="608305"/>
        </a:xfrm>
        <a:prstGeom prst="flowChartAlternateProcess">
          <a:avLst/>
        </a:prstGeom>
        <a:blipFill rotWithShape="0">
          <a:blip xmlns:r="http://schemas.openxmlformats.org/officeDocument/2006/relationships" r:embed="rId4"/>
          <a:stretch>
            <a:fillRect/>
          </a:stretch>
        </a:blip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CF1FE5A-7568-4C64-8E79-EB29F5B1722E}">
      <dsp:nvSpPr>
        <dsp:cNvPr id="0" name=""/>
        <dsp:cNvSpPr/>
      </dsp:nvSpPr>
      <dsp:spPr>
        <a:xfrm>
          <a:off x="0" y="3862881"/>
          <a:ext cx="6868510" cy="877927"/>
        </a:xfrm>
        <a:prstGeom prst="roundRect">
          <a:avLst>
            <a:gd name="adj" fmla="val 10000"/>
          </a:avLst>
        </a:prstGeom>
        <a:solidFill>
          <a:schemeClr val="dk2">
            <a:hueOff val="0"/>
            <a:satOff val="0"/>
            <a:lumOff val="0"/>
            <a:alphaOff val="0"/>
          </a:schemeClr>
        </a:solid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ln/>
              <a:cs typeface="Arial" charset="0"/>
            </a:rPr>
            <a:t>Intrusion Prevention </a:t>
          </a:r>
          <a:r>
            <a:rPr kumimoji="0" lang="en-US" sz="2000" b="0" i="0" u="none" strike="noStrike" kern="1200" cap="none" normalizeH="0" baseline="0" dirty="0" smtClean="0">
              <a:ln/>
              <a:effectLst/>
              <a:latin typeface="+mn-lt"/>
              <a:cs typeface="Arial" charset="0"/>
            </a:rPr>
            <a:t>–</a:t>
          </a:r>
          <a:r>
            <a:rPr lang="en-US" sz="2000" b="0" kern="1200" dirty="0" smtClean="0">
              <a:ln/>
              <a:cs typeface="Arial" charset="0"/>
            </a:rPr>
            <a:t> Protect desktops and servers from intrusion attempts </a:t>
          </a:r>
          <a:endParaRPr kumimoji="0" lang="en-US" sz="2000" b="0" i="0" u="none" strike="noStrike" kern="1200" cap="none" normalizeH="0" baseline="0" dirty="0" smtClean="0">
            <a:ln/>
            <a:effectLst/>
            <a:latin typeface="+mn-lt"/>
            <a:cs typeface="Arial" charset="0"/>
          </a:endParaRPr>
        </a:p>
      </dsp:txBody>
      <dsp:txXfrm>
        <a:off x="1461494" y="3862881"/>
        <a:ext cx="5407015" cy="877927"/>
      </dsp:txXfrm>
    </dsp:sp>
    <dsp:sp modelId="{DDEB60ED-867D-402B-AB16-A8286BF0F4BA}">
      <dsp:nvSpPr>
        <dsp:cNvPr id="0" name=""/>
        <dsp:cNvSpPr/>
      </dsp:nvSpPr>
      <dsp:spPr>
        <a:xfrm>
          <a:off x="445607" y="3968453"/>
          <a:ext cx="561061" cy="608305"/>
        </a:xfrm>
        <a:prstGeom prst="flowChartAlternateProcess">
          <a:avLst/>
        </a:prstGeom>
        <a:blipFill rotWithShape="0">
          <a:blip xmlns:r="http://schemas.openxmlformats.org/officeDocument/2006/relationships" r:embed="rId5"/>
          <a:stretch>
            <a:fillRect/>
          </a:stretch>
        </a:blipFill>
        <a:ln w="508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CC1E5-AA38-4468-B62F-7D5E6860D54D}">
      <dsp:nvSpPr>
        <dsp:cNvPr id="0" name=""/>
        <dsp:cNvSpPr/>
      </dsp:nvSpPr>
      <dsp:spPr>
        <a:xfrm rot="5400000">
          <a:off x="5219477" y="-2079390"/>
          <a:ext cx="960565" cy="5364480"/>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All-in-one solution for medium businesses</a:t>
          </a:r>
          <a:endParaRPr lang="en-US" sz="1800" b="1" kern="1200" dirty="0"/>
        </a:p>
        <a:p>
          <a:pPr marL="171450" lvl="1" indent="-171450" algn="l" defTabSz="800100">
            <a:lnSpc>
              <a:spcPct val="90000"/>
            </a:lnSpc>
            <a:spcBef>
              <a:spcPct val="0"/>
            </a:spcBef>
            <a:spcAft>
              <a:spcPct val="15000"/>
            </a:spcAft>
            <a:buChar char="••"/>
          </a:pPr>
          <a:r>
            <a:rPr lang="en-US" sz="1800" kern="1200" dirty="0" smtClean="0"/>
            <a:t>Firewall, VPN, Web security, IPS, e-mail relay in a single box</a:t>
          </a:r>
          <a:endParaRPr lang="en-US" sz="1800" kern="1200" dirty="0"/>
        </a:p>
      </dsp:txBody>
      <dsp:txXfrm rot="-5400000">
        <a:off x="3017520" y="169458"/>
        <a:ext cx="5317589" cy="866783"/>
      </dsp:txXfrm>
    </dsp:sp>
    <dsp:sp modelId="{50A1D7FF-2679-4977-835F-DEDF547B1DC6}">
      <dsp:nvSpPr>
        <dsp:cNvPr id="0" name=""/>
        <dsp:cNvSpPr/>
      </dsp:nvSpPr>
      <dsp:spPr>
        <a:xfrm>
          <a:off x="0" y="2496"/>
          <a:ext cx="3017520" cy="1200706"/>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t>Unified Threat Management (UTM)</a:t>
          </a:r>
          <a:endParaRPr lang="en-US" sz="2200" b="1" kern="1200" dirty="0"/>
        </a:p>
      </dsp:txBody>
      <dsp:txXfrm>
        <a:off x="58614" y="61110"/>
        <a:ext cx="2900292" cy="1083478"/>
      </dsp:txXfrm>
    </dsp:sp>
    <dsp:sp modelId="{4307C230-0B98-495F-99B6-2EC2AE20A95C}">
      <dsp:nvSpPr>
        <dsp:cNvPr id="0" name=""/>
        <dsp:cNvSpPr/>
      </dsp:nvSpPr>
      <dsp:spPr>
        <a:xfrm rot="5400000">
          <a:off x="5219477" y="-818648"/>
          <a:ext cx="960565" cy="5364480"/>
        </a:xfrm>
        <a:prstGeom prst="round2SameRect">
          <a:avLst/>
        </a:prstGeom>
        <a:solidFill>
          <a:schemeClr val="accent4">
            <a:tint val="40000"/>
            <a:alpha val="90000"/>
            <a:hueOff val="1322784"/>
            <a:satOff val="1478"/>
            <a:lumOff val="-128"/>
            <a:alphaOff val="0"/>
          </a:schemeClr>
        </a:solidFill>
        <a:ln w="9525" cap="flat" cmpd="sng" algn="ctr">
          <a:solidFill>
            <a:schemeClr val="accent4">
              <a:tint val="40000"/>
              <a:alpha val="90000"/>
              <a:hueOff val="1322784"/>
              <a:satOff val="1478"/>
              <a:lumOff val="-1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Authenticating proxy with security</a:t>
          </a:r>
          <a:endParaRPr lang="en-US" sz="1800" kern="1200" dirty="0"/>
        </a:p>
        <a:p>
          <a:pPr marL="171450" lvl="1" indent="-171450" algn="l" defTabSz="800100">
            <a:lnSpc>
              <a:spcPct val="90000"/>
            </a:lnSpc>
            <a:spcBef>
              <a:spcPct val="0"/>
            </a:spcBef>
            <a:spcAft>
              <a:spcPct val="15000"/>
            </a:spcAft>
            <a:buChar char="••"/>
          </a:pPr>
          <a:r>
            <a:rPr lang="en-US" sz="1800" kern="1200" dirty="0" smtClean="0"/>
            <a:t>Web antivirus and URL filtering</a:t>
          </a:r>
          <a:endParaRPr lang="en-US" sz="1800" kern="1200" dirty="0"/>
        </a:p>
        <a:p>
          <a:pPr marL="171450" lvl="1" indent="-171450" algn="l" defTabSz="800100">
            <a:lnSpc>
              <a:spcPct val="90000"/>
            </a:lnSpc>
            <a:spcBef>
              <a:spcPct val="0"/>
            </a:spcBef>
            <a:spcAft>
              <a:spcPct val="15000"/>
            </a:spcAft>
            <a:buChar char="••"/>
          </a:pPr>
          <a:r>
            <a:rPr lang="en-US" sz="1800" kern="1200" dirty="0" smtClean="0"/>
            <a:t>Inspection of HTTP and HTTPS traffic</a:t>
          </a:r>
          <a:endParaRPr lang="en-US" sz="1800" kern="1200" dirty="0"/>
        </a:p>
      </dsp:txBody>
      <dsp:txXfrm rot="-5400000">
        <a:off x="3017520" y="1430200"/>
        <a:ext cx="5317589" cy="866783"/>
      </dsp:txXfrm>
    </dsp:sp>
    <dsp:sp modelId="{0998F4DC-7B1B-4D15-97A7-2E2B0B6D6140}">
      <dsp:nvSpPr>
        <dsp:cNvPr id="0" name=""/>
        <dsp:cNvSpPr/>
      </dsp:nvSpPr>
      <dsp:spPr>
        <a:xfrm>
          <a:off x="0" y="1263238"/>
          <a:ext cx="3017520" cy="1200706"/>
        </a:xfrm>
        <a:prstGeom prst="roundRect">
          <a:avLst/>
        </a:prstGeom>
        <a:gradFill rotWithShape="0">
          <a:gsLst>
            <a:gs pos="0">
              <a:schemeClr val="accent4">
                <a:hueOff val="1030158"/>
                <a:satOff val="11228"/>
                <a:lumOff val="-2353"/>
                <a:alphaOff val="0"/>
                <a:shade val="51000"/>
                <a:satMod val="130000"/>
              </a:schemeClr>
            </a:gs>
            <a:gs pos="80000">
              <a:schemeClr val="accent4">
                <a:hueOff val="1030158"/>
                <a:satOff val="11228"/>
                <a:lumOff val="-2353"/>
                <a:alphaOff val="0"/>
                <a:shade val="93000"/>
                <a:satMod val="130000"/>
              </a:schemeClr>
            </a:gs>
            <a:gs pos="100000">
              <a:schemeClr val="accent4">
                <a:hueOff val="1030158"/>
                <a:satOff val="11228"/>
                <a:lumOff val="-235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t>Secure Web Gateway</a:t>
          </a:r>
          <a:endParaRPr lang="en-US" sz="2200" b="1" kern="1200" dirty="0"/>
        </a:p>
      </dsp:txBody>
      <dsp:txXfrm>
        <a:off x="58614" y="1321852"/>
        <a:ext cx="2900292" cy="1083478"/>
      </dsp:txXfrm>
    </dsp:sp>
    <dsp:sp modelId="{F3BD1ADB-B209-46D7-86D4-306547FC3921}">
      <dsp:nvSpPr>
        <dsp:cNvPr id="0" name=""/>
        <dsp:cNvSpPr/>
      </dsp:nvSpPr>
      <dsp:spPr>
        <a:xfrm rot="5400000">
          <a:off x="5219477" y="442093"/>
          <a:ext cx="960565" cy="5364480"/>
        </a:xfrm>
        <a:prstGeom prst="round2SameRect">
          <a:avLst/>
        </a:prstGeom>
        <a:solidFill>
          <a:schemeClr val="accent4">
            <a:tint val="40000"/>
            <a:alpha val="90000"/>
            <a:hueOff val="2645569"/>
            <a:satOff val="2957"/>
            <a:lumOff val="-257"/>
            <a:alphaOff val="0"/>
          </a:schemeClr>
        </a:solidFill>
        <a:ln w="9525" cap="flat" cmpd="sng" algn="ctr">
          <a:solidFill>
            <a:schemeClr val="accent4">
              <a:tint val="40000"/>
              <a:alpha val="90000"/>
              <a:hueOff val="2645569"/>
              <a:satOff val="2957"/>
              <a:lumOff val="-2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Secure Web publishing</a:t>
          </a:r>
          <a:endParaRPr lang="en-US" sz="1800" kern="1200" dirty="0"/>
        </a:p>
        <a:p>
          <a:pPr marL="171450" lvl="1" indent="-171450" algn="l" defTabSz="800100">
            <a:lnSpc>
              <a:spcPct val="90000"/>
            </a:lnSpc>
            <a:spcBef>
              <a:spcPct val="0"/>
            </a:spcBef>
            <a:spcAft>
              <a:spcPct val="15000"/>
            </a:spcAft>
            <a:buChar char="••"/>
          </a:pPr>
          <a:r>
            <a:rPr lang="en-US" sz="1800" kern="1200" dirty="0" smtClean="0"/>
            <a:t>Dial-in VPN</a:t>
          </a:r>
          <a:endParaRPr lang="en-US" sz="1800" kern="1200" dirty="0"/>
        </a:p>
        <a:p>
          <a:pPr marL="171450" lvl="1" indent="-171450" algn="l" defTabSz="800100">
            <a:lnSpc>
              <a:spcPct val="90000"/>
            </a:lnSpc>
            <a:spcBef>
              <a:spcPct val="0"/>
            </a:spcBef>
            <a:spcAft>
              <a:spcPct val="15000"/>
            </a:spcAft>
            <a:buChar char="••"/>
          </a:pPr>
          <a:r>
            <a:rPr lang="en-US" sz="1800" kern="1200" dirty="0" smtClean="0"/>
            <a:t>Site to site VPN</a:t>
          </a:r>
          <a:endParaRPr lang="en-US" sz="1800" kern="1200" dirty="0"/>
        </a:p>
      </dsp:txBody>
      <dsp:txXfrm rot="-5400000">
        <a:off x="3017520" y="2690942"/>
        <a:ext cx="5317589" cy="866783"/>
      </dsp:txXfrm>
    </dsp:sp>
    <dsp:sp modelId="{15E5C8C1-ECB7-44CA-B729-12DC7E101F51}">
      <dsp:nvSpPr>
        <dsp:cNvPr id="0" name=""/>
        <dsp:cNvSpPr/>
      </dsp:nvSpPr>
      <dsp:spPr>
        <a:xfrm>
          <a:off x="0" y="2523980"/>
          <a:ext cx="3017520" cy="1200706"/>
        </a:xfrm>
        <a:prstGeom prst="roundRect">
          <a:avLst/>
        </a:prstGeom>
        <a:gradFill rotWithShape="0">
          <a:gsLst>
            <a:gs pos="0">
              <a:schemeClr val="accent4">
                <a:hueOff val="2060315"/>
                <a:satOff val="22457"/>
                <a:lumOff val="-4706"/>
                <a:alphaOff val="0"/>
                <a:shade val="51000"/>
                <a:satMod val="130000"/>
              </a:schemeClr>
            </a:gs>
            <a:gs pos="80000">
              <a:schemeClr val="accent4">
                <a:hueOff val="2060315"/>
                <a:satOff val="22457"/>
                <a:lumOff val="-4706"/>
                <a:alphaOff val="0"/>
                <a:shade val="93000"/>
                <a:satMod val="130000"/>
              </a:schemeClr>
            </a:gs>
            <a:gs pos="100000">
              <a:schemeClr val="accent4">
                <a:hueOff val="2060315"/>
                <a:satOff val="22457"/>
                <a:lumOff val="-470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t>Remote Access Gateway</a:t>
          </a:r>
          <a:endParaRPr lang="en-US" sz="2200" b="1" kern="1200" dirty="0"/>
        </a:p>
      </dsp:txBody>
      <dsp:txXfrm>
        <a:off x="58614" y="2582594"/>
        <a:ext cx="2900292" cy="1083478"/>
      </dsp:txXfrm>
    </dsp:sp>
    <dsp:sp modelId="{3591E8BA-C28E-44BB-B37E-DAFC1526BDDD}">
      <dsp:nvSpPr>
        <dsp:cNvPr id="0" name=""/>
        <dsp:cNvSpPr/>
      </dsp:nvSpPr>
      <dsp:spPr>
        <a:xfrm rot="5400000">
          <a:off x="5219477" y="1702835"/>
          <a:ext cx="960565" cy="5364480"/>
        </a:xfrm>
        <a:prstGeom prst="round2SameRect">
          <a:avLst/>
        </a:prstGeom>
        <a:solidFill>
          <a:schemeClr val="accent4">
            <a:tint val="40000"/>
            <a:alpha val="90000"/>
            <a:hueOff val="3968353"/>
            <a:satOff val="4435"/>
            <a:lumOff val="-385"/>
            <a:alphaOff val="0"/>
          </a:schemeClr>
        </a:solidFill>
        <a:ln w="9525" cap="flat" cmpd="sng" algn="ctr">
          <a:solidFill>
            <a:schemeClr val="accent4">
              <a:tint val="40000"/>
              <a:alpha val="90000"/>
              <a:hueOff val="3968353"/>
              <a:satOff val="4435"/>
              <a:lumOff val="-38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Antispam</a:t>
          </a:r>
          <a:endParaRPr lang="en-US" sz="1800" kern="1200" dirty="0"/>
        </a:p>
        <a:p>
          <a:pPr marL="171450" lvl="1" indent="-171450" algn="l" defTabSz="800100">
            <a:lnSpc>
              <a:spcPct val="90000"/>
            </a:lnSpc>
            <a:spcBef>
              <a:spcPct val="0"/>
            </a:spcBef>
            <a:spcAft>
              <a:spcPct val="15000"/>
            </a:spcAft>
            <a:buChar char="••"/>
          </a:pPr>
          <a:r>
            <a:rPr lang="en-US" sz="1800" kern="1200" dirty="0" smtClean="0"/>
            <a:t>Antivirus</a:t>
          </a:r>
          <a:endParaRPr lang="en-US" sz="1800" kern="1200" dirty="0"/>
        </a:p>
        <a:p>
          <a:pPr marL="171450" lvl="1" indent="-171450" algn="l" defTabSz="800100">
            <a:lnSpc>
              <a:spcPct val="90000"/>
            </a:lnSpc>
            <a:spcBef>
              <a:spcPct val="0"/>
            </a:spcBef>
            <a:spcAft>
              <a:spcPct val="15000"/>
            </a:spcAft>
            <a:buChar char="••"/>
          </a:pPr>
          <a:r>
            <a:rPr lang="en-US" sz="1800" kern="1200" dirty="0" smtClean="0"/>
            <a:t>E-mail filtering</a:t>
          </a:r>
          <a:endParaRPr lang="en-US" sz="1800" kern="1200" dirty="0"/>
        </a:p>
      </dsp:txBody>
      <dsp:txXfrm rot="-5400000">
        <a:off x="3017520" y="3951684"/>
        <a:ext cx="5317589" cy="866783"/>
      </dsp:txXfrm>
    </dsp:sp>
    <dsp:sp modelId="{21F8927D-5671-4958-8ADC-EA57C4562531}">
      <dsp:nvSpPr>
        <dsp:cNvPr id="0" name=""/>
        <dsp:cNvSpPr/>
      </dsp:nvSpPr>
      <dsp:spPr>
        <a:xfrm>
          <a:off x="0" y="3784722"/>
          <a:ext cx="3017520" cy="1200706"/>
        </a:xfrm>
        <a:prstGeom prst="roundRect">
          <a:avLst/>
        </a:prstGeom>
        <a:gradFill rotWithShape="0">
          <a:gsLst>
            <a:gs pos="0">
              <a:schemeClr val="accent4">
                <a:hueOff val="3090473"/>
                <a:satOff val="33685"/>
                <a:lumOff val="-7059"/>
                <a:alphaOff val="0"/>
                <a:shade val="51000"/>
                <a:satMod val="130000"/>
              </a:schemeClr>
            </a:gs>
            <a:gs pos="80000">
              <a:schemeClr val="accent4">
                <a:hueOff val="3090473"/>
                <a:satOff val="33685"/>
                <a:lumOff val="-7059"/>
                <a:alphaOff val="0"/>
                <a:shade val="93000"/>
                <a:satMod val="130000"/>
              </a:schemeClr>
            </a:gs>
            <a:gs pos="100000">
              <a:schemeClr val="accent4">
                <a:hueOff val="3090473"/>
                <a:satOff val="33685"/>
                <a:lumOff val="-705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b="1" kern="1200" dirty="0" smtClean="0"/>
            <a:t>Secure E-mail Relay</a:t>
          </a:r>
          <a:endParaRPr lang="en-US" sz="2200" b="1" kern="1200" dirty="0"/>
        </a:p>
      </dsp:txBody>
      <dsp:txXfrm>
        <a:off x="58614" y="3843336"/>
        <a:ext cx="2900292" cy="10834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9AD33-8715-4681-A310-D7A5B6A968F0}">
      <dsp:nvSpPr>
        <dsp:cNvPr id="0" name=""/>
        <dsp:cNvSpPr/>
      </dsp:nvSpPr>
      <dsp:spPr>
        <a:xfrm>
          <a:off x="26544" y="432699"/>
          <a:ext cx="1890580" cy="171787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7475" lvl="1" indent="-117475" algn="l" defTabSz="711200">
            <a:lnSpc>
              <a:spcPct val="90000"/>
            </a:lnSpc>
            <a:spcBef>
              <a:spcPct val="0"/>
            </a:spcBef>
            <a:spcAft>
              <a:spcPct val="15000"/>
            </a:spcAft>
            <a:buChar char="••"/>
          </a:pPr>
          <a:r>
            <a:rPr lang="en-US" sz="1600" kern="1200" dirty="0" smtClean="0"/>
            <a:t> VoIP traversal</a:t>
          </a:r>
          <a:endParaRPr lang="en-US" sz="1600" kern="1200" dirty="0"/>
        </a:p>
        <a:p>
          <a:pPr marL="117475" lvl="1" indent="-117475" algn="l" defTabSz="711200">
            <a:lnSpc>
              <a:spcPct val="90000"/>
            </a:lnSpc>
            <a:spcBef>
              <a:spcPct val="0"/>
            </a:spcBef>
            <a:spcAft>
              <a:spcPct val="15000"/>
            </a:spcAft>
            <a:buChar char="••"/>
          </a:pPr>
          <a:r>
            <a:rPr lang="en-US" sz="1600" kern="1200" dirty="0" smtClean="0"/>
            <a:t> Enhanced NAT</a:t>
          </a:r>
          <a:endParaRPr lang="en-US" sz="1600" kern="1200" dirty="0"/>
        </a:p>
        <a:p>
          <a:pPr marL="117475" lvl="1" indent="-117475" algn="l" defTabSz="711200">
            <a:lnSpc>
              <a:spcPct val="90000"/>
            </a:lnSpc>
            <a:spcBef>
              <a:spcPct val="0"/>
            </a:spcBef>
            <a:spcAft>
              <a:spcPct val="15000"/>
            </a:spcAft>
            <a:buChar char="••"/>
          </a:pPr>
          <a:r>
            <a:rPr lang="en-US" sz="1600" kern="1200" dirty="0" smtClean="0"/>
            <a:t> ISP link redundancy</a:t>
          </a:r>
          <a:endParaRPr lang="en-US" sz="1600" kern="1200" dirty="0"/>
        </a:p>
      </dsp:txBody>
      <dsp:txXfrm>
        <a:off x="66796" y="472951"/>
        <a:ext cx="1810076" cy="1677623"/>
      </dsp:txXfrm>
    </dsp:sp>
    <dsp:sp modelId="{1A471214-5102-4121-8EE6-A7DA1F2F5C48}">
      <dsp:nvSpPr>
        <dsp:cNvPr id="0" name=""/>
        <dsp:cNvSpPr/>
      </dsp:nvSpPr>
      <dsp:spPr>
        <a:xfrm>
          <a:off x="5250" y="1953662"/>
          <a:ext cx="1933168"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pPr>
          <a:r>
            <a:rPr kumimoji="0" lang="en-US" sz="1600" b="1" i="0" u="none" strike="noStrike" kern="1200" cap="none" normalizeH="0" baseline="0" dirty="0" smtClean="0">
              <a:ln/>
              <a:effectLst/>
              <a:latin typeface="+mj-lt"/>
              <a:cs typeface="Arial" charset="0"/>
            </a:rPr>
            <a:t>Firewall</a:t>
          </a:r>
          <a:endParaRPr lang="en-US" sz="1600" b="1" kern="1200" dirty="0">
            <a:latin typeface="+mj-lt"/>
          </a:endParaRPr>
        </a:p>
      </dsp:txBody>
      <dsp:txXfrm>
        <a:off x="5250" y="1953662"/>
        <a:ext cx="1361385" cy="569341"/>
      </dsp:txXfrm>
    </dsp:sp>
    <dsp:sp modelId="{57F4E68D-2406-4683-9FDC-5CD829AD95EB}">
      <dsp:nvSpPr>
        <dsp:cNvPr id="0" name=""/>
        <dsp:cNvSpPr/>
      </dsp:nvSpPr>
      <dsp:spPr>
        <a:xfrm>
          <a:off x="1384250" y="2044096"/>
          <a:ext cx="620804" cy="620804"/>
        </a:xfrm>
        <a:prstGeom prst="ellipse">
          <a:avLst/>
        </a:prstGeom>
        <a:blipFill rotWithShape="0">
          <a:blip xmlns:r="http://schemas.openxmlformats.org/officeDocument/2006/relationships" r:embed="rId1"/>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76AD7314-BBED-4452-9F29-9963669152CC}">
      <dsp:nvSpPr>
        <dsp:cNvPr id="0" name=""/>
        <dsp:cNvSpPr/>
      </dsp:nvSpPr>
      <dsp:spPr>
        <a:xfrm>
          <a:off x="2244588" y="432699"/>
          <a:ext cx="1773727" cy="171787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9050" tIns="57150" rIns="19050" bIns="19050" numCol="1" spcCol="1270" anchor="t" anchorCtr="0">
          <a:noAutofit/>
        </a:bodyPr>
        <a:lstStyle/>
        <a:p>
          <a:pPr marL="115888" lvl="1" indent="-115888" algn="l" defTabSz="666750" rtl="0">
            <a:lnSpc>
              <a:spcPct val="90000"/>
            </a:lnSpc>
            <a:spcBef>
              <a:spcPct val="0"/>
            </a:spcBef>
            <a:spcAft>
              <a:spcPct val="15000"/>
            </a:spcAft>
            <a:buChar char="••"/>
          </a:pPr>
          <a:r>
            <a:rPr lang="en-US" sz="1500" kern="1200" dirty="0" smtClean="0"/>
            <a:t>HTTP antivirus/</a:t>
          </a:r>
          <a:br>
            <a:rPr lang="en-US" sz="1500" kern="1200" dirty="0" smtClean="0"/>
          </a:br>
          <a:r>
            <a:rPr lang="en-US" sz="1500" kern="1200" dirty="0" smtClean="0"/>
            <a:t>antispyware</a:t>
          </a:r>
          <a:endParaRPr lang="en-US" sz="1500" kern="1200" dirty="0"/>
        </a:p>
        <a:p>
          <a:pPr marL="115888" lvl="1" indent="-115888" algn="l" defTabSz="666750">
            <a:lnSpc>
              <a:spcPct val="90000"/>
            </a:lnSpc>
            <a:spcBef>
              <a:spcPct val="0"/>
            </a:spcBef>
            <a:spcAft>
              <a:spcPct val="15000"/>
            </a:spcAft>
            <a:buChar char="••"/>
          </a:pPr>
          <a:r>
            <a:rPr lang="en-US" sz="1500" kern="1200" dirty="0" smtClean="0"/>
            <a:t>URL filtering</a:t>
          </a:r>
          <a:endParaRPr lang="en-US" sz="1500" kern="1200" dirty="0"/>
        </a:p>
        <a:p>
          <a:pPr marL="115888" lvl="1" indent="-115888" algn="l" defTabSz="666750">
            <a:lnSpc>
              <a:spcPct val="90000"/>
            </a:lnSpc>
            <a:spcBef>
              <a:spcPct val="0"/>
            </a:spcBef>
            <a:spcAft>
              <a:spcPct val="15000"/>
            </a:spcAft>
            <a:buChar char="••"/>
          </a:pPr>
          <a:r>
            <a:rPr lang="en-US" sz="1500" kern="1200" dirty="0" smtClean="0"/>
            <a:t>HTTPS forward inspection</a:t>
          </a:r>
          <a:endParaRPr lang="en-US" sz="1500" kern="1200" dirty="0"/>
        </a:p>
      </dsp:txBody>
      <dsp:txXfrm>
        <a:off x="2284840" y="472951"/>
        <a:ext cx="1693223" cy="1677623"/>
      </dsp:txXfrm>
    </dsp:sp>
    <dsp:sp modelId="{DF987763-AB98-4985-834D-5F7F6B7B2704}">
      <dsp:nvSpPr>
        <dsp:cNvPr id="0" name=""/>
        <dsp:cNvSpPr/>
      </dsp:nvSpPr>
      <dsp:spPr>
        <a:xfrm>
          <a:off x="2158855" y="1953662"/>
          <a:ext cx="1945193"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60960" tIns="0" rIns="20320" bIns="0" numCol="1" spcCol="1270" anchor="ctr" anchorCtr="0">
          <a:noAutofit/>
        </a:bodyPr>
        <a:lstStyle/>
        <a:p>
          <a:pPr lvl="0" algn="l" defTabSz="711200" rtl="0">
            <a:lnSpc>
              <a:spcPct val="90000"/>
            </a:lnSpc>
            <a:spcBef>
              <a:spcPct val="0"/>
            </a:spcBef>
            <a:spcAft>
              <a:spcPct val="35000"/>
            </a:spcAft>
          </a:pPr>
          <a:r>
            <a:rPr lang="en-US" sz="1600" b="1" kern="1200" dirty="0" smtClean="0"/>
            <a:t>Secure Web Access</a:t>
          </a:r>
          <a:endParaRPr lang="en-US" sz="1600" b="1" kern="1200" dirty="0"/>
        </a:p>
      </dsp:txBody>
      <dsp:txXfrm>
        <a:off x="2158855" y="1953662"/>
        <a:ext cx="1369854" cy="569341"/>
      </dsp:txXfrm>
    </dsp:sp>
    <dsp:sp modelId="{4B90A3B4-5996-4E15-BE3B-ED212D481437}">
      <dsp:nvSpPr>
        <dsp:cNvPr id="0" name=""/>
        <dsp:cNvSpPr/>
      </dsp:nvSpPr>
      <dsp:spPr>
        <a:xfrm>
          <a:off x="3543868" y="2044096"/>
          <a:ext cx="620804" cy="620804"/>
        </a:xfrm>
        <a:prstGeom prst="ellipse">
          <a:avLst/>
        </a:prstGeom>
        <a:blipFill rotWithShape="0">
          <a:blip xmlns:r="http://schemas.openxmlformats.org/officeDocument/2006/relationships" r:embed="rId2"/>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EF770F6C-4ED8-416F-B584-756C2D682368}">
      <dsp:nvSpPr>
        <dsp:cNvPr id="0" name=""/>
        <dsp:cNvSpPr/>
      </dsp:nvSpPr>
      <dsp:spPr>
        <a:xfrm>
          <a:off x="4369779" y="426797"/>
          <a:ext cx="1773727" cy="1694241"/>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5888" lvl="1" indent="-115888" algn="l" defTabSz="711200" rtl="0">
            <a:lnSpc>
              <a:spcPct val="90000"/>
            </a:lnSpc>
            <a:spcBef>
              <a:spcPct val="0"/>
            </a:spcBef>
            <a:spcAft>
              <a:spcPct val="15000"/>
            </a:spcAft>
            <a:buChar char="••"/>
          </a:pPr>
          <a:r>
            <a:rPr lang="en-US" sz="1600" kern="1200" dirty="0" smtClean="0">
              <a:latin typeface="+mn-lt"/>
            </a:rPr>
            <a:t>Exchange Edge integration</a:t>
          </a:r>
          <a:endParaRPr lang="en-US" sz="1600" kern="1200" dirty="0">
            <a:latin typeface="+mn-lt"/>
          </a:endParaRPr>
        </a:p>
        <a:p>
          <a:pPr marL="115888" lvl="2" indent="-115888" algn="l" defTabSz="711200" rtl="0">
            <a:lnSpc>
              <a:spcPct val="90000"/>
            </a:lnSpc>
            <a:spcBef>
              <a:spcPct val="0"/>
            </a:spcBef>
            <a:spcAft>
              <a:spcPct val="15000"/>
            </a:spcAft>
            <a:buChar char="••"/>
          </a:pPr>
          <a:r>
            <a:rPr kumimoji="0" lang="en-US" sz="1600" b="0" i="0" u="none" strike="noStrike" kern="1200" cap="none" normalizeH="0" baseline="0" dirty="0" smtClean="0">
              <a:ln/>
              <a:effectLst/>
              <a:latin typeface="+mn-lt"/>
              <a:cs typeface="Arial" charset="0"/>
            </a:rPr>
            <a:t>Antivirus</a:t>
          </a:r>
          <a:endParaRPr lang="en-US" sz="1600" kern="1200" dirty="0">
            <a:latin typeface="+mn-lt"/>
          </a:endParaRPr>
        </a:p>
        <a:p>
          <a:pPr marL="115888" lvl="2" indent="-115888" algn="l" defTabSz="711200" rtl="0">
            <a:lnSpc>
              <a:spcPct val="90000"/>
            </a:lnSpc>
            <a:spcBef>
              <a:spcPct val="0"/>
            </a:spcBef>
            <a:spcAft>
              <a:spcPct val="15000"/>
            </a:spcAft>
            <a:buChar char="••"/>
          </a:pPr>
          <a:r>
            <a:rPr lang="en-US" sz="1600" kern="1200" dirty="0" smtClean="0">
              <a:latin typeface="+mn-lt"/>
            </a:rPr>
            <a:t>Antispam</a:t>
          </a:r>
          <a:endParaRPr lang="en-US" sz="1600" kern="1200" dirty="0">
            <a:latin typeface="+mn-lt"/>
          </a:endParaRPr>
        </a:p>
      </dsp:txBody>
      <dsp:txXfrm>
        <a:off x="4409477" y="466495"/>
        <a:ext cx="1694331" cy="1654543"/>
      </dsp:txXfrm>
    </dsp:sp>
    <dsp:sp modelId="{9CAA0D37-DDA4-4356-8050-62BD28F3A455}">
      <dsp:nvSpPr>
        <dsp:cNvPr id="0" name=""/>
        <dsp:cNvSpPr/>
      </dsp:nvSpPr>
      <dsp:spPr>
        <a:xfrm>
          <a:off x="4318473" y="1947753"/>
          <a:ext cx="1876337"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60960" tIns="0" rIns="20320" bIns="0" numCol="1" spcCol="1270" anchor="ctr" anchorCtr="0">
          <a:noAutofit/>
        </a:bodyPr>
        <a:lstStyle/>
        <a:p>
          <a:pPr lvl="0" algn="l" defTabSz="711200">
            <a:lnSpc>
              <a:spcPct val="90000"/>
            </a:lnSpc>
            <a:spcBef>
              <a:spcPct val="0"/>
            </a:spcBef>
            <a:spcAft>
              <a:spcPct val="35000"/>
            </a:spcAft>
          </a:pPr>
          <a:r>
            <a:rPr kumimoji="0" lang="en-US" sz="1600" b="1" i="0" u="none" strike="noStrike" kern="1200" cap="none" normalizeH="0" baseline="0" dirty="0" smtClean="0">
              <a:ln/>
              <a:effectLst/>
              <a:latin typeface="+mj-lt"/>
              <a:cs typeface="Arial" charset="0"/>
            </a:rPr>
            <a:t>E-mail Protection</a:t>
          </a:r>
          <a:endParaRPr lang="en-US" sz="1600" kern="1200" dirty="0">
            <a:latin typeface="+mj-lt"/>
          </a:endParaRPr>
        </a:p>
      </dsp:txBody>
      <dsp:txXfrm>
        <a:off x="4318473" y="1947753"/>
        <a:ext cx="1321364" cy="569341"/>
      </dsp:txXfrm>
    </dsp:sp>
    <dsp:sp modelId="{D4536EDB-F0EA-45BB-AE8A-492CF584FAD7}">
      <dsp:nvSpPr>
        <dsp:cNvPr id="0" name=""/>
        <dsp:cNvSpPr/>
      </dsp:nvSpPr>
      <dsp:spPr>
        <a:xfrm>
          <a:off x="5669058" y="2038188"/>
          <a:ext cx="620804" cy="620804"/>
        </a:xfrm>
        <a:prstGeom prst="ellipse">
          <a:avLst/>
        </a:prstGeom>
        <a:blipFill rotWithShape="0">
          <a:blip xmlns:r="http://schemas.openxmlformats.org/officeDocument/2006/relationships" r:embed="rId3"/>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66536A3E-5A30-425D-A3A1-2900DE3F0795}">
      <dsp:nvSpPr>
        <dsp:cNvPr id="0" name=""/>
        <dsp:cNvSpPr/>
      </dsp:nvSpPr>
      <dsp:spPr>
        <a:xfrm>
          <a:off x="6532864" y="470831"/>
          <a:ext cx="1773727" cy="1565345"/>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5888" lvl="1" indent="-115888" algn="l" defTabSz="711200" rtl="0">
            <a:lnSpc>
              <a:spcPct val="90000"/>
            </a:lnSpc>
            <a:spcBef>
              <a:spcPct val="0"/>
            </a:spcBef>
            <a:spcAft>
              <a:spcPct val="15000"/>
            </a:spcAft>
            <a:buChar char="••"/>
          </a:pPr>
          <a:r>
            <a:rPr lang="en-US" sz="1600" kern="1200" dirty="0" smtClean="0"/>
            <a:t>Network inspection system</a:t>
          </a:r>
          <a:endParaRPr kumimoji="0" lang="en-US" sz="1600" b="0" i="0" u="none" strike="noStrike" kern="1200" cap="none" normalizeH="0" baseline="0" dirty="0" smtClean="0">
            <a:ln/>
            <a:effectLst/>
            <a:latin typeface="Segoe Semibold" pitchFamily="34" charset="0"/>
            <a:cs typeface="Arial" charset="0"/>
          </a:endParaRPr>
        </a:p>
      </dsp:txBody>
      <dsp:txXfrm>
        <a:off x="6569542" y="507509"/>
        <a:ext cx="1700371" cy="1528667"/>
      </dsp:txXfrm>
    </dsp:sp>
    <dsp:sp modelId="{4CECAC63-B014-4987-A2ED-FF75463403D8}">
      <dsp:nvSpPr>
        <dsp:cNvPr id="0" name=""/>
        <dsp:cNvSpPr/>
      </dsp:nvSpPr>
      <dsp:spPr>
        <a:xfrm>
          <a:off x="6443664" y="1915529"/>
          <a:ext cx="1952129"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60960" tIns="0" rIns="20320" bIns="0" numCol="1" spcCol="1270" anchor="ctr" anchorCtr="0">
          <a:noAutofit/>
        </a:bodyPr>
        <a:lstStyle/>
        <a:p>
          <a:pPr lvl="0" algn="l" defTabSz="711200" rtl="0">
            <a:lnSpc>
              <a:spcPct val="90000"/>
            </a:lnSpc>
            <a:spcBef>
              <a:spcPct val="0"/>
            </a:spcBef>
            <a:spcAft>
              <a:spcPct val="35000"/>
            </a:spcAft>
          </a:pPr>
          <a:r>
            <a:rPr kumimoji="0" lang="en-US" sz="1600" b="1" i="0" u="none" strike="noStrike" kern="1200" cap="none" normalizeH="0" baseline="0" dirty="0" smtClean="0">
              <a:ln/>
              <a:effectLst/>
              <a:latin typeface="Segoe UI" pitchFamily="34" charset="0"/>
              <a:cs typeface="Segoe UI" pitchFamily="34" charset="0"/>
            </a:rPr>
            <a:t>Intrusion Prevention</a:t>
          </a:r>
          <a:endParaRPr lang="en-US" sz="1600" kern="1200" dirty="0">
            <a:latin typeface="Segoe UI" pitchFamily="34" charset="0"/>
            <a:cs typeface="Segoe UI" pitchFamily="34" charset="0"/>
          </a:endParaRPr>
        </a:p>
      </dsp:txBody>
      <dsp:txXfrm>
        <a:off x="6443664" y="1915529"/>
        <a:ext cx="1374738" cy="569341"/>
      </dsp:txXfrm>
    </dsp:sp>
    <dsp:sp modelId="{CD2BB864-AE08-45D8-B1DF-13C14795B29B}">
      <dsp:nvSpPr>
        <dsp:cNvPr id="0" name=""/>
        <dsp:cNvSpPr/>
      </dsp:nvSpPr>
      <dsp:spPr>
        <a:xfrm>
          <a:off x="7832144" y="2005964"/>
          <a:ext cx="620804" cy="620804"/>
        </a:xfrm>
        <a:prstGeom prst="ellipse">
          <a:avLst/>
        </a:prstGeom>
        <a:blipFill rotWithShape="0">
          <a:blip xmlns:r="http://schemas.openxmlformats.org/officeDocument/2006/relationships" r:embed="rId4"/>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6713CCC-4594-4BED-BF55-FA17D48E84DE}">
      <dsp:nvSpPr>
        <dsp:cNvPr id="0" name=""/>
        <dsp:cNvSpPr/>
      </dsp:nvSpPr>
      <dsp:spPr>
        <a:xfrm>
          <a:off x="407675" y="2972373"/>
          <a:ext cx="1773727" cy="1324050"/>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5888" lvl="1" indent="-115888" algn="l" defTabSz="711200" rtl="0">
            <a:lnSpc>
              <a:spcPct val="90000"/>
            </a:lnSpc>
            <a:spcBef>
              <a:spcPct val="0"/>
            </a:spcBef>
            <a:spcAft>
              <a:spcPct val="15000"/>
            </a:spcAft>
            <a:buChar char="••"/>
          </a:pPr>
          <a:r>
            <a:rPr lang="en-US" sz="1600" kern="1200" dirty="0" smtClean="0"/>
            <a:t>NAP integration with client VPN</a:t>
          </a:r>
        </a:p>
        <a:p>
          <a:pPr marL="115888" lvl="1" indent="-115888" algn="l" defTabSz="711200" rtl="0">
            <a:lnSpc>
              <a:spcPct val="90000"/>
            </a:lnSpc>
            <a:spcBef>
              <a:spcPct val="0"/>
            </a:spcBef>
            <a:spcAft>
              <a:spcPct val="15000"/>
            </a:spcAft>
            <a:buChar char="••"/>
          </a:pPr>
          <a:r>
            <a:rPr lang="en-US" sz="1600" kern="1200" dirty="0" smtClean="0"/>
            <a:t>SSTP integration</a:t>
          </a:r>
        </a:p>
        <a:p>
          <a:pPr marL="117475" lvl="1" indent="-117475" algn="l" defTabSz="711200" rtl="0">
            <a:lnSpc>
              <a:spcPct val="90000"/>
            </a:lnSpc>
            <a:spcBef>
              <a:spcPct val="0"/>
            </a:spcBef>
            <a:spcAft>
              <a:spcPct val="15000"/>
            </a:spcAft>
            <a:buChar char="••"/>
          </a:pPr>
          <a:endParaRPr kumimoji="0" lang="en-US" sz="1600" b="0" i="0" u="none" strike="noStrike" kern="1200" cap="none" normalizeH="0" baseline="0" dirty="0" smtClean="0">
            <a:ln/>
            <a:solidFill>
              <a:schemeClr val="accent3"/>
            </a:solidFill>
            <a:effectLst/>
            <a:latin typeface="Segoe Semibold" pitchFamily="34" charset="0"/>
            <a:cs typeface="Arial" charset="0"/>
          </a:endParaRPr>
        </a:p>
      </dsp:txBody>
      <dsp:txXfrm>
        <a:off x="438699" y="3003397"/>
        <a:ext cx="1711679" cy="1293026"/>
      </dsp:txXfrm>
    </dsp:sp>
    <dsp:sp modelId="{D4EF0990-311E-401E-8ACD-D8F5381CE990}">
      <dsp:nvSpPr>
        <dsp:cNvPr id="0" name=""/>
        <dsp:cNvSpPr/>
      </dsp:nvSpPr>
      <dsp:spPr>
        <a:xfrm>
          <a:off x="294112" y="4296423"/>
          <a:ext cx="2000853"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60960" tIns="0" rIns="20320" bIns="0" numCol="1" spcCol="1270" anchor="ctr" anchorCtr="0">
          <a:noAutofit/>
        </a:bodyPr>
        <a:lstStyle/>
        <a:p>
          <a:pPr lvl="0" algn="l" defTabSz="711200" rtl="0">
            <a:lnSpc>
              <a:spcPct val="90000"/>
            </a:lnSpc>
            <a:spcBef>
              <a:spcPct val="0"/>
            </a:spcBef>
            <a:spcAft>
              <a:spcPct val="35000"/>
            </a:spcAft>
          </a:pPr>
          <a:r>
            <a:rPr kumimoji="0" lang="en-US" sz="1600" b="1" i="0" u="none" strike="noStrike" kern="1200" cap="none" normalizeH="0" baseline="0" dirty="0" smtClean="0">
              <a:ln/>
              <a:effectLst/>
              <a:latin typeface="Segoe UI" pitchFamily="34" charset="0"/>
              <a:cs typeface="Segoe UI" pitchFamily="34" charset="0"/>
            </a:rPr>
            <a:t>Remote Access</a:t>
          </a:r>
          <a:endParaRPr kumimoji="0" lang="en-US" sz="1600" b="0" i="0" u="none" strike="noStrike" kern="1200" cap="none" normalizeH="0" baseline="0" dirty="0" smtClean="0">
            <a:ln/>
            <a:effectLst/>
            <a:latin typeface="Segoe UI" pitchFamily="34" charset="0"/>
            <a:cs typeface="Segoe UI" pitchFamily="34" charset="0"/>
          </a:endParaRPr>
        </a:p>
      </dsp:txBody>
      <dsp:txXfrm>
        <a:off x="294112" y="4296423"/>
        <a:ext cx="1409051" cy="569341"/>
      </dsp:txXfrm>
    </dsp:sp>
    <dsp:sp modelId="{9F9C550B-8BCA-464F-9A50-20DD1515F558}">
      <dsp:nvSpPr>
        <dsp:cNvPr id="0" name=""/>
        <dsp:cNvSpPr/>
      </dsp:nvSpPr>
      <dsp:spPr>
        <a:xfrm>
          <a:off x="1706959" y="4386858"/>
          <a:ext cx="620804" cy="620804"/>
        </a:xfrm>
        <a:prstGeom prst="ellipse">
          <a:avLst/>
        </a:prstGeom>
        <a:blipFill rotWithShape="0">
          <a:blip xmlns:r="http://schemas.openxmlformats.org/officeDocument/2006/relationships" r:embed="rId5"/>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DE8BA387-F548-4394-8E5A-BB73C061073E}">
      <dsp:nvSpPr>
        <dsp:cNvPr id="0" name=""/>
        <dsp:cNvSpPr/>
      </dsp:nvSpPr>
      <dsp:spPr>
        <a:xfrm>
          <a:off x="2789372" y="2972373"/>
          <a:ext cx="2611796" cy="1324050"/>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5888" lvl="1" indent="-115888" algn="l" defTabSz="711200" rtl="0">
            <a:lnSpc>
              <a:spcPct val="90000"/>
            </a:lnSpc>
            <a:spcBef>
              <a:spcPct val="0"/>
            </a:spcBef>
            <a:spcAft>
              <a:spcPct val="15000"/>
            </a:spcAft>
            <a:buChar char="••"/>
          </a:pPr>
          <a:r>
            <a:rPr lang="en-US" sz="1600" kern="1200" dirty="0" smtClean="0"/>
            <a:t>Array management</a:t>
          </a:r>
        </a:p>
        <a:p>
          <a:pPr marL="115888" lvl="1" indent="-115888" algn="l" defTabSz="711200" rtl="0">
            <a:lnSpc>
              <a:spcPct val="90000"/>
            </a:lnSpc>
            <a:spcBef>
              <a:spcPct val="0"/>
            </a:spcBef>
            <a:spcAft>
              <a:spcPct val="15000"/>
            </a:spcAft>
            <a:buChar char="••"/>
          </a:pPr>
          <a:r>
            <a:rPr lang="en-US" sz="1600" kern="1200" dirty="0" smtClean="0"/>
            <a:t>Change tracking</a:t>
          </a:r>
        </a:p>
        <a:p>
          <a:pPr marL="115888" lvl="1" indent="-115888" algn="l" defTabSz="711200" rtl="0">
            <a:lnSpc>
              <a:spcPct val="90000"/>
            </a:lnSpc>
            <a:spcBef>
              <a:spcPct val="0"/>
            </a:spcBef>
            <a:spcAft>
              <a:spcPct val="15000"/>
            </a:spcAft>
            <a:buChar char="••"/>
          </a:pPr>
          <a:r>
            <a:rPr lang="en-US" sz="1600" kern="1200" dirty="0" smtClean="0"/>
            <a:t>Enhanced reporting</a:t>
          </a:r>
        </a:p>
        <a:p>
          <a:pPr marL="115888" lvl="1" indent="-115888" algn="l" defTabSz="711200" rtl="0">
            <a:lnSpc>
              <a:spcPct val="90000"/>
            </a:lnSpc>
            <a:spcBef>
              <a:spcPct val="0"/>
            </a:spcBef>
            <a:spcAft>
              <a:spcPct val="15000"/>
            </a:spcAft>
            <a:buChar char="••"/>
          </a:pPr>
          <a:r>
            <a:rPr lang="en-US" sz="1600" kern="1200" dirty="0" smtClean="0"/>
            <a:t>W2K8, native 64-bit</a:t>
          </a:r>
        </a:p>
      </dsp:txBody>
      <dsp:txXfrm>
        <a:off x="2820396" y="3003397"/>
        <a:ext cx="2549748" cy="1293026"/>
      </dsp:txXfrm>
    </dsp:sp>
    <dsp:sp modelId="{45912079-8ECC-4C7A-8714-2794BE23294E}">
      <dsp:nvSpPr>
        <dsp:cNvPr id="0" name=""/>
        <dsp:cNvSpPr/>
      </dsp:nvSpPr>
      <dsp:spPr>
        <a:xfrm>
          <a:off x="2694283" y="4296423"/>
          <a:ext cx="2801975"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0" rIns="19050" bIns="0" numCol="1" spcCol="1270" anchor="ctr" anchorCtr="0">
          <a:noAutofit/>
        </a:bodyPr>
        <a:lstStyle/>
        <a:p>
          <a:pPr lvl="0" algn="l" defTabSz="666750" rtl="0">
            <a:lnSpc>
              <a:spcPct val="90000"/>
            </a:lnSpc>
            <a:spcBef>
              <a:spcPct val="0"/>
            </a:spcBef>
            <a:spcAft>
              <a:spcPct val="35000"/>
            </a:spcAft>
          </a:pPr>
          <a:r>
            <a:rPr kumimoji="0" lang="en-US" sz="1500" b="1" i="0" u="none" strike="noStrike" kern="1200" cap="none" normalizeH="0" baseline="0" dirty="0" smtClean="0">
              <a:ln/>
              <a:effectLst/>
              <a:latin typeface="Segoe UI" pitchFamily="34" charset="0"/>
              <a:cs typeface="Segoe UI" pitchFamily="34" charset="0"/>
            </a:rPr>
            <a:t>Deployment and Management</a:t>
          </a:r>
        </a:p>
      </dsp:txBody>
      <dsp:txXfrm>
        <a:off x="2694283" y="4296423"/>
        <a:ext cx="1973222" cy="569341"/>
      </dsp:txXfrm>
    </dsp:sp>
    <dsp:sp modelId="{01084116-B794-40F6-9830-C185D6FE9448}">
      <dsp:nvSpPr>
        <dsp:cNvPr id="0" name=""/>
        <dsp:cNvSpPr/>
      </dsp:nvSpPr>
      <dsp:spPr>
        <a:xfrm>
          <a:off x="4507687" y="4386858"/>
          <a:ext cx="620804" cy="620804"/>
        </a:xfrm>
        <a:prstGeom prst="ellipse">
          <a:avLst/>
        </a:prstGeom>
        <a:blipFill rotWithShape="0">
          <a:blip xmlns:r="http://schemas.openxmlformats.org/officeDocument/2006/relationships" r:embed="rId6"/>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5740C4DD-EBF5-4AE1-A612-C3316C617A30}">
      <dsp:nvSpPr>
        <dsp:cNvPr id="0" name=""/>
        <dsp:cNvSpPr/>
      </dsp:nvSpPr>
      <dsp:spPr>
        <a:xfrm>
          <a:off x="5899454" y="2957173"/>
          <a:ext cx="2015220" cy="1324050"/>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tx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0320" tIns="60960" rIns="20320" bIns="20320" numCol="1" spcCol="1270" anchor="t" anchorCtr="0">
          <a:noAutofit/>
        </a:bodyPr>
        <a:lstStyle/>
        <a:p>
          <a:pPr marL="115888" lvl="1" indent="-115888" algn="l" defTabSz="711200" rtl="0">
            <a:lnSpc>
              <a:spcPct val="90000"/>
            </a:lnSpc>
            <a:spcBef>
              <a:spcPct val="0"/>
            </a:spcBef>
            <a:spcAft>
              <a:spcPct val="15000"/>
            </a:spcAft>
            <a:buChar char="••"/>
          </a:pPr>
          <a:r>
            <a:rPr lang="en-US" sz="1600" kern="1200" dirty="0" smtClean="0"/>
            <a:t>Malware protection</a:t>
          </a:r>
        </a:p>
        <a:p>
          <a:pPr marL="115888" lvl="1" indent="-115888" algn="l" defTabSz="711200" rtl="0">
            <a:lnSpc>
              <a:spcPct val="90000"/>
            </a:lnSpc>
            <a:spcBef>
              <a:spcPct val="0"/>
            </a:spcBef>
            <a:spcAft>
              <a:spcPct val="15000"/>
            </a:spcAft>
            <a:buChar char="••"/>
          </a:pPr>
          <a:r>
            <a:rPr lang="en-US" sz="1600" kern="1200" dirty="0" smtClean="0"/>
            <a:t>URL filtering</a:t>
          </a:r>
        </a:p>
        <a:p>
          <a:pPr marL="115888" lvl="1" indent="-115888" algn="l" defTabSz="711200" rtl="0">
            <a:lnSpc>
              <a:spcPct val="90000"/>
            </a:lnSpc>
            <a:spcBef>
              <a:spcPct val="0"/>
            </a:spcBef>
            <a:spcAft>
              <a:spcPct val="15000"/>
            </a:spcAft>
            <a:buChar char="••"/>
          </a:pPr>
          <a:r>
            <a:rPr lang="en-US" sz="1600" kern="1200" dirty="0" smtClean="0"/>
            <a:t>Intrusion prevention</a:t>
          </a:r>
        </a:p>
      </dsp:txBody>
      <dsp:txXfrm>
        <a:off x="5930478" y="2988197"/>
        <a:ext cx="1953172" cy="1293026"/>
      </dsp:txXfrm>
    </dsp:sp>
    <dsp:sp modelId="{2EC8C8D1-7B10-446F-93D5-199387F892A7}">
      <dsp:nvSpPr>
        <dsp:cNvPr id="0" name=""/>
        <dsp:cNvSpPr/>
      </dsp:nvSpPr>
      <dsp:spPr>
        <a:xfrm>
          <a:off x="5801996" y="4296423"/>
          <a:ext cx="2301305" cy="569341"/>
        </a:xfrm>
        <a:prstGeom prst="rect">
          <a:avLst/>
        </a:prstGeom>
        <a:solidFill>
          <a:schemeClr val="bg2">
            <a:lumMod val="75000"/>
          </a:schemeClr>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pPr>
          <a:r>
            <a:rPr kumimoji="0" lang="en-US" sz="1600" b="1" i="0" u="none" strike="noStrike" kern="1200" cap="none" normalizeH="0" baseline="0" dirty="0" smtClean="0">
              <a:ln/>
              <a:effectLst/>
              <a:latin typeface="Segoe UI" pitchFamily="34" charset="0"/>
              <a:cs typeface="Segoe UI" pitchFamily="34" charset="0"/>
            </a:rPr>
            <a:t>Subscription Services</a:t>
          </a:r>
        </a:p>
      </dsp:txBody>
      <dsp:txXfrm>
        <a:off x="5801996" y="4296423"/>
        <a:ext cx="1620637" cy="569341"/>
      </dsp:txXfrm>
    </dsp:sp>
    <dsp:sp modelId="{5228C018-65E0-4FAA-90F0-23C289EF12AF}">
      <dsp:nvSpPr>
        <dsp:cNvPr id="0" name=""/>
        <dsp:cNvSpPr/>
      </dsp:nvSpPr>
      <dsp:spPr>
        <a:xfrm>
          <a:off x="7365069" y="4386858"/>
          <a:ext cx="620804" cy="620804"/>
        </a:xfrm>
        <a:prstGeom prst="ellipse">
          <a:avLst/>
        </a:prstGeom>
        <a:blipFill rotWithShape="0">
          <a:blip xmlns:r="http://schemas.openxmlformats.org/officeDocument/2006/relationships" r:embed="rId7"/>
          <a:stretch>
            <a:fillRect/>
          </a:stretch>
        </a:blip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CDF8D-87AC-455D-8AD0-A71433BD1D0E}">
      <dsp:nvSpPr>
        <dsp:cNvPr id="0" name=""/>
        <dsp:cNvSpPr/>
      </dsp:nvSpPr>
      <dsp:spPr>
        <a:xfrm>
          <a:off x="0" y="160"/>
          <a:ext cx="3258238" cy="279108"/>
        </a:xfrm>
        <a:prstGeom prst="roundRect">
          <a:avLst/>
        </a:prstGeom>
        <a:solidFill>
          <a:schemeClr val="lt1">
            <a:hueOff val="0"/>
            <a:satOff val="0"/>
            <a:lumOff val="0"/>
            <a:alphaOff val="0"/>
          </a:schemeClr>
        </a:solidFill>
        <a:ln w="285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b="1" kern="1200" dirty="0" smtClean="0">
              <a:solidFill>
                <a:srgbClr val="FF0000"/>
              </a:solidFill>
            </a:rPr>
            <a:t>http://www.phishingsite.com</a:t>
          </a:r>
          <a:endParaRPr lang="en-US" sz="1400" b="1" kern="1200" dirty="0">
            <a:solidFill>
              <a:srgbClr val="FF0000"/>
            </a:solidFill>
          </a:endParaRPr>
        </a:p>
      </dsp:txBody>
      <dsp:txXfrm>
        <a:off x="13625" y="13785"/>
        <a:ext cx="3230988" cy="2518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D9D31-F1D4-4540-BE72-721DC9C71343}">
      <dsp:nvSpPr>
        <dsp:cNvPr id="0" name=""/>
        <dsp:cNvSpPr/>
      </dsp:nvSpPr>
      <dsp:spPr>
        <a:xfrm>
          <a:off x="1142993" y="23"/>
          <a:ext cx="5022080" cy="5022080"/>
        </a:xfrm>
        <a:prstGeom prst="circularArrow">
          <a:avLst>
            <a:gd name="adj1" fmla="val 5274"/>
            <a:gd name="adj2" fmla="val 312630"/>
            <a:gd name="adj3" fmla="val 14239856"/>
            <a:gd name="adj4" fmla="val 17120161"/>
            <a:gd name="adj5" fmla="val 5477"/>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6820DB7-4494-46EB-8C24-135B1611B0D4}">
      <dsp:nvSpPr>
        <dsp:cNvPr id="0" name=""/>
        <dsp:cNvSpPr/>
      </dsp:nvSpPr>
      <dsp:spPr>
        <a:xfrm>
          <a:off x="2709267" y="3078"/>
          <a:ext cx="1896665" cy="948332"/>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Threat Identification</a:t>
          </a:r>
          <a:endParaRPr lang="en-US" sz="2100" kern="1200" dirty="0"/>
        </a:p>
      </dsp:txBody>
      <dsp:txXfrm>
        <a:off x="2755561" y="49372"/>
        <a:ext cx="1804077" cy="855744"/>
      </dsp:txXfrm>
    </dsp:sp>
    <dsp:sp modelId="{3EBD6A28-E31D-47BE-8B71-8323B99F28FC}">
      <dsp:nvSpPr>
        <dsp:cNvPr id="0" name=""/>
        <dsp:cNvSpPr/>
      </dsp:nvSpPr>
      <dsp:spPr>
        <a:xfrm>
          <a:off x="4473668" y="1021755"/>
          <a:ext cx="1896665" cy="948332"/>
        </a:xfrm>
        <a:prstGeom prst="roundRect">
          <a:avLst/>
        </a:prstGeom>
        <a:gradFill rotWithShape="0">
          <a:gsLst>
            <a:gs pos="0">
              <a:schemeClr val="accent4">
                <a:hueOff val="618095"/>
                <a:satOff val="6737"/>
                <a:lumOff val="-1412"/>
                <a:alphaOff val="0"/>
                <a:shade val="51000"/>
                <a:satMod val="130000"/>
              </a:schemeClr>
            </a:gs>
            <a:gs pos="80000">
              <a:schemeClr val="accent4">
                <a:hueOff val="618095"/>
                <a:satOff val="6737"/>
                <a:lumOff val="-1412"/>
                <a:alphaOff val="0"/>
                <a:shade val="93000"/>
                <a:satMod val="130000"/>
              </a:schemeClr>
            </a:gs>
            <a:gs pos="100000">
              <a:schemeClr val="accent4">
                <a:hueOff val="618095"/>
                <a:satOff val="6737"/>
                <a:lumOff val="-141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Threat Research</a:t>
          </a:r>
          <a:endParaRPr lang="en-US" sz="2100" kern="1200" dirty="0"/>
        </a:p>
      </dsp:txBody>
      <dsp:txXfrm>
        <a:off x="4519962" y="1068049"/>
        <a:ext cx="1804077" cy="855744"/>
      </dsp:txXfrm>
    </dsp:sp>
    <dsp:sp modelId="{E8072D18-D566-4D48-8502-5FC4FCB44E2F}">
      <dsp:nvSpPr>
        <dsp:cNvPr id="0" name=""/>
        <dsp:cNvSpPr/>
      </dsp:nvSpPr>
      <dsp:spPr>
        <a:xfrm>
          <a:off x="4473668" y="3059111"/>
          <a:ext cx="1896665" cy="948332"/>
        </a:xfrm>
        <a:prstGeom prst="roundRect">
          <a:avLst/>
        </a:prstGeom>
        <a:gradFill rotWithShape="0">
          <a:gsLst>
            <a:gs pos="0">
              <a:schemeClr val="accent4">
                <a:hueOff val="1236189"/>
                <a:satOff val="13474"/>
                <a:lumOff val="-2824"/>
                <a:alphaOff val="0"/>
                <a:shade val="51000"/>
                <a:satMod val="130000"/>
              </a:schemeClr>
            </a:gs>
            <a:gs pos="80000">
              <a:schemeClr val="accent4">
                <a:hueOff val="1236189"/>
                <a:satOff val="13474"/>
                <a:lumOff val="-2824"/>
                <a:alphaOff val="0"/>
                <a:shade val="93000"/>
                <a:satMod val="130000"/>
              </a:schemeClr>
            </a:gs>
            <a:gs pos="100000">
              <a:schemeClr val="accent4">
                <a:hueOff val="1236189"/>
                <a:satOff val="13474"/>
                <a:lumOff val="-282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Signature Development</a:t>
          </a:r>
          <a:endParaRPr lang="en-US" sz="2100" kern="1200" dirty="0"/>
        </a:p>
      </dsp:txBody>
      <dsp:txXfrm>
        <a:off x="4519962" y="3105405"/>
        <a:ext cx="1804077" cy="855744"/>
      </dsp:txXfrm>
    </dsp:sp>
    <dsp:sp modelId="{CD5E2DBF-ECD5-44EC-B842-0BCBCA733CC6}">
      <dsp:nvSpPr>
        <dsp:cNvPr id="0" name=""/>
        <dsp:cNvSpPr/>
      </dsp:nvSpPr>
      <dsp:spPr>
        <a:xfrm>
          <a:off x="2709267" y="4077788"/>
          <a:ext cx="1896665" cy="948332"/>
        </a:xfrm>
        <a:prstGeom prst="roundRect">
          <a:avLst/>
        </a:prstGeom>
        <a:gradFill rotWithShape="0">
          <a:gsLst>
            <a:gs pos="0">
              <a:schemeClr val="accent4">
                <a:hueOff val="1854284"/>
                <a:satOff val="20211"/>
                <a:lumOff val="-4235"/>
                <a:alphaOff val="0"/>
                <a:shade val="51000"/>
                <a:satMod val="130000"/>
              </a:schemeClr>
            </a:gs>
            <a:gs pos="80000">
              <a:schemeClr val="accent4">
                <a:hueOff val="1854284"/>
                <a:satOff val="20211"/>
                <a:lumOff val="-4235"/>
                <a:alphaOff val="0"/>
                <a:shade val="93000"/>
                <a:satMod val="130000"/>
              </a:schemeClr>
            </a:gs>
            <a:gs pos="100000">
              <a:schemeClr val="accent4">
                <a:hueOff val="1854284"/>
                <a:satOff val="20211"/>
                <a:lumOff val="-423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Signature Testing</a:t>
          </a:r>
          <a:endParaRPr lang="en-US" sz="2100" kern="1200" dirty="0">
            <a:solidFill>
              <a:schemeClr val="bg1"/>
            </a:solidFill>
          </a:endParaRPr>
        </a:p>
      </dsp:txBody>
      <dsp:txXfrm>
        <a:off x="2755561" y="4124082"/>
        <a:ext cx="1804077" cy="855744"/>
      </dsp:txXfrm>
    </dsp:sp>
    <dsp:sp modelId="{739D31D4-2622-4B3E-A81D-D8CE13BD19F9}">
      <dsp:nvSpPr>
        <dsp:cNvPr id="0" name=""/>
        <dsp:cNvSpPr/>
      </dsp:nvSpPr>
      <dsp:spPr>
        <a:xfrm>
          <a:off x="944865" y="3059111"/>
          <a:ext cx="1896665" cy="948332"/>
        </a:xfrm>
        <a:prstGeom prst="roundRect">
          <a:avLst/>
        </a:prstGeom>
        <a:gradFill rotWithShape="0">
          <a:gsLst>
            <a:gs pos="0">
              <a:schemeClr val="accent4">
                <a:hueOff val="2472378"/>
                <a:satOff val="26948"/>
                <a:lumOff val="-5647"/>
                <a:alphaOff val="0"/>
                <a:shade val="51000"/>
                <a:satMod val="130000"/>
              </a:schemeClr>
            </a:gs>
            <a:gs pos="80000">
              <a:schemeClr val="accent4">
                <a:hueOff val="2472378"/>
                <a:satOff val="26948"/>
                <a:lumOff val="-5647"/>
                <a:alphaOff val="0"/>
                <a:shade val="93000"/>
                <a:satMod val="130000"/>
              </a:schemeClr>
            </a:gs>
            <a:gs pos="100000">
              <a:schemeClr val="accent4">
                <a:hueOff val="2472378"/>
                <a:satOff val="26948"/>
                <a:lumOff val="-564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Encyclopedia Write-up</a:t>
          </a:r>
          <a:endParaRPr lang="en-US" sz="2100" kern="1200" dirty="0">
            <a:solidFill>
              <a:schemeClr val="bg1"/>
            </a:solidFill>
          </a:endParaRPr>
        </a:p>
      </dsp:txBody>
      <dsp:txXfrm>
        <a:off x="991159" y="3105405"/>
        <a:ext cx="1804077" cy="855744"/>
      </dsp:txXfrm>
    </dsp:sp>
    <dsp:sp modelId="{A8B68A9D-A3DC-4494-9DF7-1C9F699007B8}">
      <dsp:nvSpPr>
        <dsp:cNvPr id="0" name=""/>
        <dsp:cNvSpPr/>
      </dsp:nvSpPr>
      <dsp:spPr>
        <a:xfrm>
          <a:off x="944865" y="1021755"/>
          <a:ext cx="1896665" cy="948332"/>
        </a:xfrm>
        <a:prstGeom prst="roundRect">
          <a:avLst/>
        </a:prstGeom>
        <a:gradFill rotWithShape="0">
          <a:gsLst>
            <a:gs pos="0">
              <a:schemeClr val="accent4">
                <a:hueOff val="3090473"/>
                <a:satOff val="33685"/>
                <a:lumOff val="-7059"/>
                <a:alphaOff val="0"/>
                <a:shade val="51000"/>
                <a:satMod val="130000"/>
              </a:schemeClr>
            </a:gs>
            <a:gs pos="80000">
              <a:schemeClr val="accent4">
                <a:hueOff val="3090473"/>
                <a:satOff val="33685"/>
                <a:lumOff val="-7059"/>
                <a:alphaOff val="0"/>
                <a:shade val="93000"/>
                <a:satMod val="130000"/>
              </a:schemeClr>
            </a:gs>
            <a:gs pos="100000">
              <a:schemeClr val="accent4">
                <a:hueOff val="3090473"/>
                <a:satOff val="33685"/>
                <a:lumOff val="-7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bg1"/>
              </a:solidFill>
            </a:rPr>
            <a:t>Signature Release</a:t>
          </a:r>
          <a:endParaRPr lang="en-US" sz="2100" kern="1200" dirty="0">
            <a:solidFill>
              <a:schemeClr val="bg1"/>
            </a:solidFill>
          </a:endParaRPr>
        </a:p>
      </dsp:txBody>
      <dsp:txXfrm>
        <a:off x="991159" y="1068049"/>
        <a:ext cx="1804077" cy="855744"/>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image" Target="../media/image29.emf"/><Relationship Id="rId5" Type="http://schemas.openxmlformats.org/officeDocument/2006/relationships/image" Target="../media/image33.emf"/><Relationship Id="rId4"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29.emf"/><Relationship Id="rId1" Type="http://schemas.openxmlformats.org/officeDocument/2006/relationships/image" Target="../media/image35.emf"/><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45.emf"/><Relationship Id="rId1" Type="http://schemas.openxmlformats.org/officeDocument/2006/relationships/image" Target="../media/image35.emf"/><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2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78.emf"/><Relationship Id="rId1" Type="http://schemas.openxmlformats.org/officeDocument/2006/relationships/image" Target="../media/image35.emf"/><Relationship Id="rId6" Type="http://schemas.openxmlformats.org/officeDocument/2006/relationships/image" Target="../media/image80.emf"/><Relationship Id="rId5" Type="http://schemas.openxmlformats.org/officeDocument/2006/relationships/image" Target="../media/image79.emf"/><Relationship Id="rId4"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A28591-912D-41E4-9053-E8FC09D63D71}" type="datetimeFigureOut">
              <a:rPr lang="sl-SI" smtClean="0"/>
              <a:t>3.3.2011</a:t>
            </a:fld>
            <a:endParaRPr lang="sl-SI"/>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CD6FB5-561D-4299-A0E5-09834223A340}" type="slidenum">
              <a:rPr lang="sl-SI" smtClean="0"/>
              <a:t>‹#›</a:t>
            </a:fld>
            <a:endParaRPr lang="sl-SI"/>
          </a:p>
        </p:txBody>
      </p:sp>
    </p:spTree>
    <p:extLst>
      <p:ext uri="{BB962C8B-B14F-4D97-AF65-F5344CB8AC3E}">
        <p14:creationId xmlns:p14="http://schemas.microsoft.com/office/powerpoint/2010/main" val="151962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Image Placeholder 1"/>
          <p:cNvSpPr>
            <a:spLocks noGrp="1" noRot="1" noChangeAspect="1" noTextEdit="1"/>
          </p:cNvSpPr>
          <p:nvPr>
            <p:ph type="sldImg" idx="2"/>
          </p:nvPr>
        </p:nvSpPr>
        <p:spPr>
          <a:xfrm>
            <a:off x="1795463" y="581025"/>
            <a:ext cx="3302000" cy="2476500"/>
          </a:xfrm>
          <a:ln/>
        </p:spPr>
      </p:sp>
      <p:sp>
        <p:nvSpPr>
          <p:cNvPr id="8"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9"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3</a:t>
            </a:fld>
            <a:endParaRPr lang="en-US" sz="1200"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Image Placeholder 1"/>
          <p:cNvSpPr>
            <a:spLocks noGrp="1" noRot="1" noChangeAspect="1" noTextEdit="1"/>
          </p:cNvSpPr>
          <p:nvPr>
            <p:ph type="sldImg" idx="2"/>
          </p:nvPr>
        </p:nvSpPr>
        <p:spPr>
          <a:xfrm>
            <a:off x="1795463" y="581025"/>
            <a:ext cx="3302000" cy="2476500"/>
          </a:xfrm>
          <a:ln/>
        </p:spPr>
      </p:sp>
      <p:sp>
        <p:nvSpPr>
          <p:cNvPr id="9"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10"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4</a:t>
            </a:fld>
            <a:endParaRPr lang="en-US" sz="1200" dirty="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1"/>
          <p:cNvSpPr>
            <a:spLocks noGrp="1" noRot="1" noChangeAspect="1" noTextEdit="1"/>
          </p:cNvSpPr>
          <p:nvPr>
            <p:ph type="sldImg" idx="2"/>
          </p:nvPr>
        </p:nvSpPr>
        <p:spPr>
          <a:xfrm>
            <a:off x="1795463" y="581025"/>
            <a:ext cx="3302000" cy="2476500"/>
          </a:xfrm>
          <a:ln/>
        </p:spPr>
      </p:sp>
      <p:sp>
        <p:nvSpPr>
          <p:cNvPr id="6"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7"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5</a:t>
            </a:fld>
            <a:endParaRPr lang="en-US" sz="1200" dirty="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1"/>
          <p:cNvSpPr>
            <a:spLocks noGrp="1" noRot="1" noChangeAspect="1" noTextEdit="1"/>
          </p:cNvSpPr>
          <p:nvPr>
            <p:ph type="sldImg" idx="2"/>
          </p:nvPr>
        </p:nvSpPr>
        <p:spPr>
          <a:xfrm>
            <a:off x="1795463" y="581025"/>
            <a:ext cx="3302000" cy="2476500"/>
          </a:xfrm>
          <a:ln/>
        </p:spPr>
      </p:sp>
      <p:sp>
        <p:nvSpPr>
          <p:cNvPr id="6"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7"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6</a:t>
            </a:fld>
            <a:endParaRPr lang="en-US" sz="1200" dirty="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1"/>
          <p:cNvSpPr>
            <a:spLocks noGrp="1" noRot="1" noChangeAspect="1" noTextEdit="1"/>
          </p:cNvSpPr>
          <p:nvPr>
            <p:ph type="sldImg" idx="2"/>
          </p:nvPr>
        </p:nvSpPr>
        <p:spPr>
          <a:xfrm>
            <a:off x="1795463" y="581025"/>
            <a:ext cx="3302000" cy="2476500"/>
          </a:xfrm>
          <a:ln/>
        </p:spPr>
      </p:sp>
      <p:sp>
        <p:nvSpPr>
          <p:cNvPr id="6"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7"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7</a:t>
            </a:fld>
            <a:endParaRPr lang="en-US" sz="1200" dirty="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1"/>
          <p:cNvSpPr>
            <a:spLocks noGrp="1" noRot="1" noChangeAspect="1" noTextEdit="1"/>
          </p:cNvSpPr>
          <p:nvPr>
            <p:ph type="sldImg" idx="2"/>
          </p:nvPr>
        </p:nvSpPr>
        <p:spPr>
          <a:xfrm>
            <a:off x="1795463" y="581025"/>
            <a:ext cx="3302000" cy="2476500"/>
          </a:xfrm>
          <a:ln/>
        </p:spPr>
      </p:sp>
      <p:sp>
        <p:nvSpPr>
          <p:cNvPr id="6"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7"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8</a:t>
            </a:fld>
            <a:endParaRPr lang="en-US" sz="1200" dirty="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1"/>
          <p:cNvSpPr>
            <a:spLocks noGrp="1" noRot="1" noChangeAspect="1" noTextEdit="1"/>
          </p:cNvSpPr>
          <p:nvPr>
            <p:ph type="sldImg" idx="2"/>
          </p:nvPr>
        </p:nvSpPr>
        <p:spPr>
          <a:xfrm>
            <a:off x="1795463" y="581025"/>
            <a:ext cx="3302000" cy="2476500"/>
          </a:xfrm>
          <a:ln/>
        </p:spPr>
      </p:sp>
      <p:sp>
        <p:nvSpPr>
          <p:cNvPr id="6"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7"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9</a:t>
            </a:fld>
            <a:endParaRPr lang="en-US" sz="1200"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1"/>
          <p:cNvSpPr>
            <a:spLocks noGrp="1" noRot="1" noChangeAspect="1" noTextEdit="1"/>
          </p:cNvSpPr>
          <p:nvPr>
            <p:ph type="sldImg" idx="2"/>
          </p:nvPr>
        </p:nvSpPr>
        <p:spPr>
          <a:xfrm>
            <a:off x="1795463" y="581025"/>
            <a:ext cx="3302000" cy="2476500"/>
          </a:xfrm>
          <a:ln/>
        </p:spPr>
      </p:sp>
      <p:sp>
        <p:nvSpPr>
          <p:cNvPr id="6" name="Notes Placeholder 2"/>
          <p:cNvSpPr>
            <a:spLocks noGrp="1"/>
          </p:cNvSpPr>
          <p:nvPr>
            <p:ph type="body" idx="3"/>
          </p:nvPr>
        </p:nvSpPr>
        <p:spPr>
          <a:xfrm>
            <a:off x="357188" y="3193144"/>
            <a:ext cx="6143625" cy="5264452"/>
          </a:xfrm>
          <a:noFill/>
          <a:ln/>
        </p:spPr>
        <p:txBody>
          <a:bodyPr/>
          <a:lstStyle/>
          <a:p>
            <a:endParaRPr lang="en-US" dirty="0" smtClean="0"/>
          </a:p>
        </p:txBody>
      </p:sp>
      <p:sp>
        <p:nvSpPr>
          <p:cNvPr id="7" name="Slide Number Placeholder 3"/>
          <p:cNvSpPr txBox="1">
            <a:spLocks noGrp="1"/>
          </p:cNvSpPr>
          <p:nvPr/>
        </p:nvSpPr>
        <p:spPr bwMode="auto">
          <a:xfrm>
            <a:off x="3884319" y="8685858"/>
            <a:ext cx="2972114" cy="456570"/>
          </a:xfrm>
          <a:prstGeom prst="rect">
            <a:avLst/>
          </a:prstGeom>
          <a:noFill/>
          <a:ln w="9525">
            <a:noFill/>
            <a:miter lim="800000"/>
            <a:headEnd/>
            <a:tailEnd/>
          </a:ln>
        </p:spPr>
        <p:txBody>
          <a:bodyPr lIns="93945" tIns="46972" rIns="93945" bIns="46972" anchor="b"/>
          <a:lstStyle/>
          <a:p>
            <a:pPr algn="r" eaLnBrk="1" hangingPunct="1"/>
            <a:fld id="{01A90C02-5F1C-425F-84E8-6EFCED6FC08A}" type="slidenum">
              <a:rPr lang="en-US" sz="1200">
                <a:latin typeface="Arial" charset="0"/>
              </a:rPr>
              <a:pPr algn="r" eaLnBrk="1" hangingPunct="1"/>
              <a:t>10</a:t>
            </a:fld>
            <a:endParaRPr lang="en-US" sz="1200"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57188" y="3120572"/>
            <a:ext cx="6143625" cy="5660571"/>
          </a:xfrm>
          <a:prstGeom prst="rect">
            <a:avLst/>
          </a:prstGeom>
        </p:spPr>
        <p:txBody>
          <a:bodyPr>
            <a:normAutofit lnSpcReduction="10000"/>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11</a:t>
            </a:fld>
            <a:endParaRPr lang="en-US" dirty="0">
              <a:latin typeface="Segoe"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3193143"/>
            <a:ext cx="5486400" cy="5265057"/>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12</a:t>
            </a:fld>
            <a:endParaRPr lang="en-US" dirty="0">
              <a:latin typeface="Segoe"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defTabSz="914203">
              <a:lnSpc>
                <a:spcPct val="90000"/>
              </a:lnSpc>
              <a:spcAft>
                <a:spcPts val="333"/>
              </a:spcAft>
              <a:defRPr/>
            </a:pPr>
            <a:endParaRPr lang="en-AU"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13</a:t>
            </a:fld>
            <a:endParaRPr lang="en-US" dirty="0">
              <a:latin typeface="Segoe"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algn="l"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14</a:t>
            </a:fld>
            <a:endParaRPr lang="en-US" dirty="0">
              <a:latin typeface="Segoe"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algn="l"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15</a:t>
            </a:fld>
            <a:endParaRPr lang="en-US" dirty="0">
              <a:latin typeface="Segoe"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16</a:t>
            </a:fld>
            <a:endParaRPr lang="en-US" dirty="0">
              <a:latin typeface="Segoe"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17</a:t>
            </a:fld>
            <a:endParaRPr lang="en-US" dirty="0">
              <a:latin typeface="Segoe"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18</a:t>
            </a:fld>
            <a:endParaRPr lang="en-US" dirty="0">
              <a:latin typeface="Segoe"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19</a:t>
            </a:fld>
            <a:endParaRPr lang="en-US" dirty="0">
              <a:latin typeface="Segoe"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defTabSz="914203">
              <a:lnSpc>
                <a:spcPct val="90000"/>
              </a:lnSpc>
              <a:spcAft>
                <a:spcPts val="333"/>
              </a:spcAft>
              <a:defRPr/>
            </a:pPr>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20</a:t>
            </a:fld>
            <a:endParaRPr lang="en-US" dirty="0">
              <a:latin typeface="Segoe"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fontScale="92500" lnSpcReduction="20000"/>
          </a:bodyPr>
          <a:lstStyle/>
          <a:p>
            <a:pPr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21</a:t>
            </a:fld>
            <a:endParaRPr lang="en-US" dirty="0">
              <a:latin typeface="Segoe"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a:buFont typeface="Arial" pitchFamily="34" charset="0"/>
              <a:buChar char="•"/>
            </a:pPr>
            <a:endParaRPr lang="en-US" dirty="0"/>
          </a:p>
        </p:txBody>
      </p:sp>
      <p:sp>
        <p:nvSpPr>
          <p:cNvPr id="4" name="Header Placeholder 3"/>
          <p:cNvSpPr>
            <a:spLocks noGrp="1"/>
          </p:cNvSpPr>
          <p:nvPr>
            <p:ph type="hdr" sz="quarter" idx="10"/>
          </p:nvPr>
        </p:nvSpPr>
        <p:spPr/>
        <p:txBody>
          <a:bodyPr/>
          <a:lstStyle/>
          <a:p>
            <a:r>
              <a:rPr lang="en-US" dirty="0" smtClean="0"/>
              <a:t>2009 MVP Global Summit</a:t>
            </a:r>
          </a:p>
        </p:txBody>
      </p:sp>
      <p:sp>
        <p:nvSpPr>
          <p:cNvPr id="5" name="Date Placeholder 4"/>
          <p:cNvSpPr>
            <a:spLocks noGrp="1"/>
          </p:cNvSpPr>
          <p:nvPr>
            <p:ph type="dt" idx="11"/>
          </p:nvPr>
        </p:nvSpPr>
        <p:spPr/>
        <p:txBody>
          <a:bodyPr/>
          <a:lstStyle/>
          <a:p>
            <a:fld id="{81331B57-0BE5-4F82-AA58-76F53EFF3ADA}" type="datetime8">
              <a:rPr lang="en-US" smtClean="0"/>
              <a:pPr/>
              <a:t>3/3/2011 10:14 AM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2009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fontScale="85000" lnSpcReduction="20000"/>
          </a:bodyPr>
          <a:lstStyle/>
          <a:p>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solidFill>
                  <a:prstClr val="black"/>
                </a:solidFill>
                <a:latin typeface="Segoe" pitchFamily="34" charset="0"/>
              </a:rPr>
              <a:pPr/>
              <a:t>23</a:t>
            </a:fld>
            <a:endParaRPr lang="en-US" dirty="0">
              <a:solidFill>
                <a:prstClr val="black"/>
              </a:solidFill>
              <a:latin typeface="Segoe"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a:buFontTx/>
              <a:buNone/>
            </a:pPr>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24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25</a:t>
            </a:fld>
            <a:endParaRPr lang="en-US" dirty="0">
              <a:latin typeface="Segoe"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27</a:t>
            </a:fld>
            <a:endParaRPr lang="en-US" dirty="0">
              <a:latin typeface="Segoe"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solidFill>
                  <a:prstClr val="black"/>
                </a:solidFill>
                <a:latin typeface="Segoe" pitchFamily="34" charset="0"/>
              </a:rPr>
              <a:pPr/>
              <a:t>28</a:t>
            </a:fld>
            <a:endParaRPr lang="en-US" dirty="0">
              <a:solidFill>
                <a:prstClr val="black"/>
              </a:solidFill>
              <a:latin typeface="Segoe"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29</a:t>
            </a:fld>
            <a:endParaRPr lang="en-US" dirty="0">
              <a:latin typeface="Segoe"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30</a:t>
            </a:fld>
            <a:endParaRPr lang="en-US" dirty="0">
              <a:latin typeface="Segoe"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defTabSz="914203">
              <a:lnSpc>
                <a:spcPct val="90000"/>
              </a:lnSpc>
              <a:spcAft>
                <a:spcPts val="333"/>
              </a:spcAft>
              <a:defRPr/>
            </a:pPr>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solidFill>
                  <a:prstClr val="black"/>
                </a:solidFill>
                <a:latin typeface="Segoe" pitchFamily="34" charset="0"/>
              </a:rPr>
              <a:pPr/>
              <a:t>31</a:t>
            </a:fld>
            <a:endParaRPr lang="en-US" dirty="0">
              <a:solidFill>
                <a:prstClr val="black"/>
              </a:solidFill>
              <a:latin typeface="Segoe"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32</a:t>
            </a:fld>
            <a:endParaRPr lang="en-US" dirty="0">
              <a:latin typeface="Segoe"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defTabSz="914203">
              <a:lnSpc>
                <a:spcPct val="90000"/>
              </a:lnSpc>
              <a:spcAft>
                <a:spcPts val="333"/>
              </a:spcAft>
              <a:defRPr/>
            </a:pPr>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solidFill>
                  <a:prstClr val="black"/>
                </a:solidFill>
                <a:latin typeface="Segoe" pitchFamily="34" charset="0"/>
              </a:rPr>
              <a:pPr/>
              <a:t>33</a:t>
            </a:fld>
            <a:endParaRPr lang="en-US" dirty="0">
              <a:solidFill>
                <a:prstClr val="black"/>
              </a:solidFill>
              <a:latin typeface="Segoe"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34</a:t>
            </a:fld>
            <a:endParaRPr lang="en-US" dirty="0">
              <a:latin typeface="Segoe"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defTabSz="914203">
              <a:lnSpc>
                <a:spcPct val="90000"/>
              </a:lnSpc>
              <a:spcAft>
                <a:spcPts val="333"/>
              </a:spcAft>
              <a:defRPr/>
            </a:pPr>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35</a:t>
            </a:fld>
            <a:endParaRPr lang="en-US" dirty="0">
              <a:latin typeface="Segoe"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baseline="0"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36</a:t>
            </a:fld>
            <a:endParaRPr lang="en-US" dirty="0">
              <a:latin typeface="Segoe"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a:p>
        </p:txBody>
      </p:sp>
      <p:sp>
        <p:nvSpPr>
          <p:cNvPr id="4" name="Slide Number Placeholder 3"/>
          <p:cNvSpPr>
            <a:spLocks noGrp="1"/>
          </p:cNvSpPr>
          <p:nvPr>
            <p:ph type="sldNum" sz="quarter" idx="10"/>
          </p:nvPr>
        </p:nvSpPr>
        <p:spPr/>
        <p:txBody>
          <a:bodyPr/>
          <a:lstStyle/>
          <a:p>
            <a:fld id="{24CD6FB5-561D-4299-A0E5-09834223A340}" type="slidenum">
              <a:rPr lang="sl-SI" smtClean="0"/>
              <a:t>38</a:t>
            </a:fld>
            <a:endParaRPr lang="sl-SI"/>
          </a:p>
        </p:txBody>
      </p:sp>
    </p:spTree>
    <p:extLst>
      <p:ext uri="{BB962C8B-B14F-4D97-AF65-F5344CB8AC3E}">
        <p14:creationId xmlns:p14="http://schemas.microsoft.com/office/powerpoint/2010/main" val="4023121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39</a:t>
            </a:fld>
            <a:endParaRPr lang="en-US" dirty="0">
              <a:latin typeface="Segoe"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40</a:t>
            </a:fld>
            <a:endParaRPr lang="en-US" dirty="0">
              <a:latin typeface="Segoe"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41</a:t>
            </a:fld>
            <a:endParaRPr lang="en-US" dirty="0">
              <a:latin typeface="Segoe"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fontScale="77500" lnSpcReduction="20000"/>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42</a:t>
            </a:fld>
            <a:endParaRPr lang="en-US" dirty="0">
              <a:latin typeface="Segoe"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fontScale="92500" lnSpcReduction="20000"/>
          </a:bodyPr>
          <a:lstStyle/>
          <a:p>
            <a:pPr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43</a:t>
            </a:fld>
            <a:endParaRPr lang="en-US" dirty="0">
              <a:latin typeface="Segoe"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44</a:t>
            </a:fld>
            <a:endParaRPr lang="en-US" dirty="0">
              <a:latin typeface="Segoe"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45</a:t>
            </a:fld>
            <a:endParaRPr lang="en-US" dirty="0">
              <a:latin typeface="Segoe"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rtl="0"/>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46</a:t>
            </a:fld>
            <a:endParaRPr lang="en-US" dirty="0">
              <a:latin typeface="Segoe"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Microsoft </a:t>
            </a:r>
            <a:r>
              <a:rPr lang="en-US" b="1" dirty="0" smtClean="0"/>
              <a:t>Engineering Excellence</a:t>
            </a:r>
            <a:endParaRPr lang="en-US" dirty="0"/>
          </a:p>
        </p:txBody>
      </p:sp>
      <p:sp>
        <p:nvSpPr>
          <p:cNvPr id="5" name="Footer Placeholder 4"/>
          <p:cNvSpPr>
            <a:spLocks noGrp="1"/>
          </p:cNvSpPr>
          <p:nvPr>
            <p:ph type="ftr" sz="quarter" idx="11"/>
          </p:nvPr>
        </p:nvSpPr>
        <p:spPr/>
        <p:txBody>
          <a:bodyPr/>
          <a:lstStyle/>
          <a:p>
            <a:r>
              <a:rPr lang="en-US" dirty="0" smtClean="0"/>
              <a:t>Microsoft Confidential</a:t>
            </a:r>
            <a:endParaRPr lang="en-US" dirty="0"/>
          </a:p>
        </p:txBody>
      </p:sp>
      <p:sp>
        <p:nvSpPr>
          <p:cNvPr id="6" name="Slide Number Placeholder 5"/>
          <p:cNvSpPr>
            <a:spLocks noGrp="1"/>
          </p:cNvSpPr>
          <p:nvPr>
            <p:ph type="sldNum" sz="quarter" idx="12"/>
          </p:nvPr>
        </p:nvSpPr>
        <p:spPr/>
        <p:txBody>
          <a:bodyPr/>
          <a:lstStyle/>
          <a:p>
            <a:fld id="{9BCB209F-5C8A-4993-B8DC-E4EB37ECC977}" type="slidenum">
              <a:rPr lang="en-US" smtClean="0"/>
              <a:pPr/>
              <a:t>47</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en-US" dirty="0"/>
          </a:p>
        </p:txBody>
      </p:sp>
      <p:sp>
        <p:nvSpPr>
          <p:cNvPr id="4" name="Rectangle 3"/>
          <p:cNvSpPr>
            <a:spLocks noGrp="1"/>
          </p:cNvSpPr>
          <p:nvPr>
            <p:ph type="sldNum" sz="quarter" idx="10"/>
          </p:nvPr>
        </p:nvSpPr>
        <p:spPr/>
        <p:txBody>
          <a:bodyPr/>
          <a:lstStyle/>
          <a:p>
            <a:fld id="{9B9E755D-0E7D-4846-B520-F5E08B5F2D23}" type="slidenum">
              <a:rPr lang="en-US" smtClean="0"/>
              <a:pPr/>
              <a:t>48</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49</a:t>
            </a:fld>
            <a:endParaRPr lang="en-US" dirty="0">
              <a:latin typeface="Segoe"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50</a:t>
            </a:fld>
            <a:endParaRPr lang="en-US" dirty="0">
              <a:latin typeface="Segoe"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51</a:t>
            </a:fld>
            <a:endParaRPr lang="en-US" dirty="0">
              <a:latin typeface="Segoe"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52</a:t>
            </a:fld>
            <a:endParaRPr lang="en-US" dirty="0">
              <a:latin typeface="Segoe"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53</a:t>
            </a:fld>
            <a:endParaRPr lang="en-US" dirty="0">
              <a:latin typeface="Segoe"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xfrm>
            <a:off x="685800" y="4343842"/>
            <a:ext cx="5486400" cy="4114880"/>
          </a:xfrm>
          <a:prstGeom prst="rect">
            <a:avLst/>
          </a:prstGeom>
          <a:noFill/>
          <a:ln/>
        </p:spPr>
        <p:txBody>
          <a:bodyPr/>
          <a:lstStyle/>
          <a:p>
            <a:endParaRPr lang="en-US" altLang="zh-CN"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55</a:t>
            </a:fld>
            <a:endParaRPr lang="en-US" dirty="0">
              <a:latin typeface="Segoe"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56</a:t>
            </a:fld>
            <a:endParaRPr lang="en-US" dirty="0">
              <a:latin typeface="Segoe"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pPr rtl="0"/>
            <a:endParaRPr lang="en-AU" dirty="0"/>
          </a:p>
        </p:txBody>
      </p:sp>
      <p:sp>
        <p:nvSpPr>
          <p:cNvPr id="4" name="Slide Number Placeholder 3"/>
          <p:cNvSpPr>
            <a:spLocks noGrp="1"/>
          </p:cNvSpPr>
          <p:nvPr>
            <p:ph type="sldNum" sz="quarter" idx="10"/>
          </p:nvPr>
        </p:nvSpPr>
        <p:spPr/>
        <p:txBody>
          <a:bodyPr/>
          <a:lstStyle/>
          <a:p>
            <a:fld id="{8980CB99-47E3-46F4-AAEB-3919FBEFC014}" type="slidenum">
              <a:rPr lang="en-US" smtClean="0">
                <a:latin typeface="Segoe" pitchFamily="34" charset="0"/>
              </a:rPr>
              <a:pPr/>
              <a:t>57</a:t>
            </a:fld>
            <a:endParaRPr lang="en-US" dirty="0">
              <a:latin typeface="Segoe"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609601"/>
            <a:ext cx="7772400" cy="4267200"/>
          </a:xfrm>
        </p:spPr>
        <p:txBody>
          <a:bodyPr anchor="b">
            <a:noAutofit/>
          </a:bodyPr>
          <a:lstStyle>
            <a:lvl1pPr algn="ctr">
              <a:lnSpc>
                <a:spcPct val="100000"/>
              </a:lnSpc>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4020E99D-CFCB-4B8E-8785-97D5D1B955C5}" type="datetime1">
              <a:rPr lang="sl-SI" smtClean="0"/>
              <a:t>3.3.2011</a:t>
            </a:fld>
            <a:endParaRPr lang="sl-SI"/>
          </a:p>
        </p:txBody>
      </p:sp>
      <p:sp>
        <p:nvSpPr>
          <p:cNvPr id="8" name="Slide Number Placeholder 7"/>
          <p:cNvSpPr>
            <a:spLocks noGrp="1"/>
          </p:cNvSpPr>
          <p:nvPr>
            <p:ph type="sldNum" sz="quarter" idx="11"/>
          </p:nvPr>
        </p:nvSpPr>
        <p:spPr/>
        <p:txBody>
          <a:bodyPr/>
          <a:lstStyle/>
          <a:p>
            <a:fld id="{E5740160-1E54-4F0B-B00D-82076E12D6C0}" type="slidenum">
              <a:rPr lang="sl-SI" smtClean="0"/>
              <a:t>‹#›</a:t>
            </a:fld>
            <a:endParaRPr lang="sl-SI"/>
          </a:p>
        </p:txBody>
      </p:sp>
      <p:sp>
        <p:nvSpPr>
          <p:cNvPr id="9" name="Footer Placeholder 8"/>
          <p:cNvSpPr>
            <a:spLocks noGrp="1"/>
          </p:cNvSpPr>
          <p:nvPr>
            <p:ph type="ftr" sz="quarter" idx="12"/>
          </p:nvPr>
        </p:nvSpPr>
        <p:spPr/>
        <p:txBody>
          <a:bodyPr/>
          <a:lstStyle/>
          <a:p>
            <a:endParaRPr lang="sl-SI"/>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10"/>
          </p:nvPr>
        </p:nvSpPr>
        <p:spPr/>
        <p:txBody>
          <a:bodyPr/>
          <a:lstStyle/>
          <a:p>
            <a:fld id="{438E47DA-C328-412D-A57A-4E57D014659E}" type="datetime1">
              <a:rPr lang="sl-SI" smtClean="0"/>
              <a:t>3.3.2011</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36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D104E-8BA0-4C9C-9E4B-F5605A7DA5DF}" type="datetime1">
              <a:rPr lang="sl-SI" smtClean="0"/>
              <a:t>3.3.2011</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E5740160-1E54-4F0B-B00D-82076E12D6C0}" type="slidenum">
              <a:rPr lang="sl-SI" smtClean="0"/>
              <a:t>‹#›</a:t>
            </a:fld>
            <a:endParaRPr lang="sl-SI"/>
          </a:p>
        </p:txBody>
      </p:sp>
      <p:sp>
        <p:nvSpPr>
          <p:cNvPr id="7" name="Pie 6"/>
          <p:cNvSpPr/>
          <p:nvPr/>
        </p:nvSpPr>
        <p:spPr>
          <a:xfrm>
            <a:off x="4495800" y="3924300"/>
            <a:ext cx="84772" cy="84772"/>
          </a:xfrm>
          <a:prstGeom prst="pie">
            <a:avLst/>
          </a:prstGeom>
          <a:solidFill>
            <a:schemeClr val="tx2">
              <a:lumMod val="60000"/>
              <a:lumOff val="40000"/>
            </a:schemeClr>
          </a:solidFill>
          <a:ln w="12700">
            <a:noFill/>
          </a:ln>
          <a:effectLst/>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e 7"/>
          <p:cNvSpPr/>
          <p:nvPr/>
        </p:nvSpPr>
        <p:spPr>
          <a:xfrm>
            <a:off x="4695825" y="3924300"/>
            <a:ext cx="84772" cy="84772"/>
          </a:xfrm>
          <a:prstGeom prst="pie">
            <a:avLst/>
          </a:prstGeom>
          <a:solidFill>
            <a:schemeClr val="tx2">
              <a:lumMod val="60000"/>
              <a:lumOff val="40000"/>
            </a:schemeClr>
          </a:solidFill>
          <a:ln w="12700">
            <a:noFill/>
          </a:ln>
          <a:effectLst/>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e 8"/>
          <p:cNvSpPr/>
          <p:nvPr/>
        </p:nvSpPr>
        <p:spPr>
          <a:xfrm>
            <a:off x="4296728" y="3924300"/>
            <a:ext cx="84772" cy="84772"/>
          </a:xfrm>
          <a:prstGeom prst="pie">
            <a:avLst/>
          </a:prstGeom>
          <a:solidFill>
            <a:schemeClr val="tx2">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6A1CE6B6-2159-4D3E-A53F-DE918638E5F4}" type="datetime1">
              <a:rPr lang="sl-SI" smtClean="0"/>
              <a:t>3.3.2011</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E5740160-1E54-4F0B-B00D-82076E12D6C0}" type="slidenum">
              <a:rPr lang="sl-SI" smtClean="0"/>
              <a:t>‹#›</a:t>
            </a:fld>
            <a:endParaRPr lang="sl-SI"/>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E6DFB39-BFAE-4F57-8C77-E3FB8F5231AA}" type="datetime1">
              <a:rPr lang="sl-SI" smtClean="0"/>
              <a:t>3.3.2011</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E5740160-1E54-4F0B-B00D-82076E12D6C0}" type="slidenum">
              <a:rPr lang="sl-SI" smtClean="0"/>
              <a:t>‹#›</a:t>
            </a:fld>
            <a:endParaRPr lang="sl-SI"/>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D887A5B-14F2-4DA7-91EA-919556D0B37D}" type="datetime1">
              <a:rPr lang="sl-SI" smtClean="0"/>
              <a:t>3.3.2011</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4127D-D88E-469C-9016-E5A2513BD579}" type="datetime1">
              <a:rPr lang="sl-SI" smtClean="0"/>
              <a:t>3.3.2011</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6ECCD4-EA8C-43D6-8032-5C66EBDAC5C8}" type="datetime1">
              <a:rPr lang="sl-SI" smtClean="0"/>
              <a:t>3.3.2011</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51CC2B-F576-416A-8CE6-74BE4DF46622}" type="datetime1">
              <a:rPr lang="sl-SI" smtClean="0"/>
              <a:t>3.3.2011</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7030E2-539E-4F94-9F18-B39B92ACF86E}" type="datetime1">
              <a:rPr lang="sl-SI" smtClean="0"/>
              <a:t>3.3.2011</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7189C-26F5-4A0F-8993-94C0EA6E81B6}" type="datetime1">
              <a:rPr lang="sl-SI" smtClean="0"/>
              <a:t>3.3.2011</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E5740160-1E54-4F0B-B00D-82076E12D6C0}" type="slidenum">
              <a:rPr lang="sl-SI" smtClean="0"/>
              <a:t>‹#›</a:t>
            </a:fld>
            <a:endParaRPr lang="sl-SI"/>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0_Title, sub title and content">
    <p:spTree>
      <p:nvGrpSpPr>
        <p:cNvPr id="1" name=""/>
        <p:cNvGrpSpPr/>
        <p:nvPr/>
      </p:nvGrpSpPr>
      <p:grpSpPr>
        <a:xfrm>
          <a:off x="0" y="0"/>
          <a:ext cx="0" cy="0"/>
          <a:chOff x="0" y="0"/>
          <a:chExt cx="0" cy="0"/>
        </a:xfrm>
      </p:grpSpPr>
      <p:pic>
        <p:nvPicPr>
          <p:cNvPr id="1126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19850"/>
            <a:ext cx="91440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descr="SMSGR-Inside-top.jpg"/>
          <p:cNvPicPr>
            <a:picLocks noChangeAspect="1"/>
          </p:cNvPicPr>
          <p:nvPr/>
        </p:nvPicPr>
        <p:blipFill>
          <a:blip r:embed="rId3" cstate="print"/>
          <a:stretch>
            <a:fillRect/>
          </a:stretch>
        </p:blipFill>
        <p:spPr>
          <a:xfrm>
            <a:off x="0" y="0"/>
            <a:ext cx="9144000" cy="137246"/>
          </a:xfrm>
          <a:prstGeom prst="rect">
            <a:avLst/>
          </a:prstGeom>
        </p:spPr>
      </p:pic>
      <p:sp>
        <p:nvSpPr>
          <p:cNvPr id="2" name="Title 1"/>
          <p:cNvSpPr>
            <a:spLocks noGrp="1"/>
          </p:cNvSpPr>
          <p:nvPr>
            <p:ph type="title"/>
          </p:nvPr>
        </p:nvSpPr>
        <p:spPr>
          <a:xfrm>
            <a:off x="304800" y="228600"/>
            <a:ext cx="8534400" cy="609600"/>
          </a:xfrm>
        </p:spPr>
        <p:txBody>
          <a:bodyPr/>
          <a:lstStyle>
            <a:lvl1pPr>
              <a:defRPr>
                <a:solidFill>
                  <a:schemeClr val="tx2"/>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5A34D43C-6725-428D-8CB1-467410768FCE}" type="datetime1">
              <a:rPr lang="en-US" smtClean="0"/>
              <a:pPr/>
              <a:t>3/3/2011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6DB0E4-7632-4126-BCC8-EAE492994250}" type="slidenum">
              <a:rPr lang="en-US" smtClean="0"/>
              <a:pPr/>
              <a:t>‹#›</a:t>
            </a:fld>
            <a:endParaRPr lang="en-US" dirty="0"/>
          </a:p>
        </p:txBody>
      </p:sp>
      <p:sp>
        <p:nvSpPr>
          <p:cNvPr id="8" name="Text Placeholder 7"/>
          <p:cNvSpPr>
            <a:spLocks noGrp="1"/>
          </p:cNvSpPr>
          <p:nvPr>
            <p:ph type="body" sz="quarter" idx="13"/>
          </p:nvPr>
        </p:nvSpPr>
        <p:spPr>
          <a:xfrm>
            <a:off x="304800" y="1219200"/>
            <a:ext cx="85344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304800" y="712433"/>
            <a:ext cx="8534400" cy="506767"/>
          </a:xfrm>
        </p:spPr>
        <p:txBody>
          <a:bodyPr>
            <a:noAutofit/>
          </a:bodyPr>
          <a:lstStyle>
            <a:lvl1pPr>
              <a:buFont typeface="Arial" pitchFamily="34" charset="0"/>
              <a:buNone/>
              <a:defRPr sz="2400">
                <a:solidFill>
                  <a:schemeClr val="bg2"/>
                </a:solidFill>
                <a:latin typeface="+mj-lt"/>
              </a:defRPr>
            </a:lvl1pPr>
          </a:lstStyle>
          <a:p>
            <a:pPr lvl="0"/>
            <a:r>
              <a:rPr lang="en-US" dirty="0" smtClean="0"/>
              <a:t>Click to edit Master text styles</a:t>
            </a:r>
          </a:p>
        </p:txBody>
      </p:sp>
      <p:pic>
        <p:nvPicPr>
          <p:cNvPr id="11" name="Picture 2" descr="C:\Users\fcima\Downloads\Forefront_h_bL_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006" y="6458432"/>
            <a:ext cx="1168342" cy="328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970633"/>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5_Title and sub title only">
    <p:spTree>
      <p:nvGrpSpPr>
        <p:cNvPr id="1" name=""/>
        <p:cNvGrpSpPr/>
        <p:nvPr/>
      </p:nvGrpSpPr>
      <p:grpSpPr>
        <a:xfrm>
          <a:off x="0" y="0"/>
          <a:ext cx="0" cy="0"/>
          <a:chOff x="0" y="0"/>
          <a:chExt cx="0" cy="0"/>
        </a:xfrm>
      </p:grpSpPr>
      <p:pic>
        <p:nvPicPr>
          <p:cNvPr id="9" name="Picture 8" descr="SMSGR-Inside-top.jpg"/>
          <p:cNvPicPr>
            <a:picLocks noChangeAspect="1"/>
          </p:cNvPicPr>
          <p:nvPr/>
        </p:nvPicPr>
        <p:blipFill>
          <a:blip r:embed="rId2" cstate="print"/>
          <a:stretch>
            <a:fillRect/>
          </a:stretch>
        </p:blipFill>
        <p:spPr>
          <a:xfrm>
            <a:off x="0" y="0"/>
            <a:ext cx="9144000" cy="137246"/>
          </a:xfrm>
          <a:prstGeom prst="rect">
            <a:avLst/>
          </a:prstGeom>
        </p:spPr>
      </p:pic>
      <p:sp>
        <p:nvSpPr>
          <p:cNvPr id="2" name="Title 1"/>
          <p:cNvSpPr>
            <a:spLocks noGrp="1"/>
          </p:cNvSpPr>
          <p:nvPr>
            <p:ph type="title"/>
          </p:nvPr>
        </p:nvSpPr>
        <p:spPr>
          <a:xfrm>
            <a:off x="304800" y="228600"/>
            <a:ext cx="8534400" cy="533400"/>
          </a:xfrm>
        </p:spPr>
        <p:txBody>
          <a:bodyPr/>
          <a:lstStyle>
            <a:lvl1pPr>
              <a:defRPr>
                <a:solidFill>
                  <a:schemeClr val="tx2"/>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C72062A-FE04-475A-85AC-27D7B793786D}" type="datetime1">
              <a:rPr lang="en-US" smtClean="0"/>
              <a:pPr/>
              <a:t>3/3/2011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6DB0E4-7632-4126-BCC8-EAE492994250}" type="slidenum">
              <a:rPr lang="en-US" smtClean="0"/>
              <a:pPr/>
              <a:t>‹#›</a:t>
            </a:fld>
            <a:endParaRPr lang="en-US" dirty="0"/>
          </a:p>
        </p:txBody>
      </p:sp>
      <p:sp>
        <p:nvSpPr>
          <p:cNvPr id="8" name="Text Placeholder 9"/>
          <p:cNvSpPr>
            <a:spLocks noGrp="1"/>
          </p:cNvSpPr>
          <p:nvPr>
            <p:ph type="body" sz="quarter" idx="14"/>
          </p:nvPr>
        </p:nvSpPr>
        <p:spPr>
          <a:xfrm>
            <a:off x="304800" y="685800"/>
            <a:ext cx="8534400" cy="457199"/>
          </a:xfrm>
        </p:spPr>
        <p:txBody>
          <a:bodyPr>
            <a:noAutofit/>
          </a:bodyPr>
          <a:lstStyle>
            <a:lvl1pPr>
              <a:buFont typeface="Arial" pitchFamily="34" charset="0"/>
              <a:buNone/>
              <a:defRPr sz="2600">
                <a:solidFill>
                  <a:schemeClr val="bg2"/>
                </a:solidFill>
                <a:latin typeface="+mj-lt"/>
              </a:defRPr>
            </a:lvl1pPr>
          </a:lstStyle>
          <a:p>
            <a:pPr lvl="0"/>
            <a:r>
              <a:rPr lang="en-US" dirty="0" smtClean="0"/>
              <a:t>Click to edit Master text styles</a:t>
            </a:r>
          </a:p>
        </p:txBody>
      </p:sp>
      <p:pic>
        <p:nvPicPr>
          <p:cNvPr id="1638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6419850"/>
            <a:ext cx="91440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C:\Users\fcima\Downloads\Forefront_h_bL_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006" y="6458432"/>
            <a:ext cx="1168342" cy="328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660041"/>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bg1">
                <a:tint val="80000"/>
                <a:satMod val="250000"/>
              </a:schemeClr>
            </a:gs>
            <a:gs pos="76000">
              <a:schemeClr val="bg1">
                <a:tint val="90000"/>
                <a:shade val="90000"/>
                <a:satMod val="200000"/>
              </a:schemeClr>
            </a:gs>
            <a:gs pos="92000">
              <a:schemeClr val="tx2">
                <a:lumMod val="40000"/>
                <a:lumOff val="60000"/>
                <a:alpha val="45000"/>
              </a:schemeClr>
            </a:gs>
          </a:gsLst>
          <a:lin ang="5400000" scaled="1"/>
          <a:tileRect/>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15" cstate="print">
            <a:extLst>
              <a:ext uri="{28A0092B-C50C-407E-A947-70E740481C1C}">
                <a14:useLocalDpi xmlns:a14="http://schemas.microsoft.com/office/drawing/2010/main" val="0"/>
              </a:ext>
            </a:extLst>
          </a:blip>
          <a:srcRect/>
          <a:stretch/>
        </p:blipFill>
        <p:spPr>
          <a:xfrm>
            <a:off x="0" y="0"/>
            <a:ext cx="9144000" cy="1697007"/>
          </a:xfrm>
          <a:prstGeom prst="rect">
            <a:avLst/>
          </a:prstGeom>
        </p:spPr>
      </p:pic>
      <p:sp>
        <p:nvSpPr>
          <p:cNvPr id="2" name="Title Placeholder 1"/>
          <p:cNvSpPr>
            <a:spLocks noGrp="1"/>
          </p:cNvSpPr>
          <p:nvPr>
            <p:ph type="title"/>
          </p:nvPr>
        </p:nvSpPr>
        <p:spPr>
          <a:xfrm>
            <a:off x="914400" y="-751697"/>
            <a:ext cx="8229600" cy="16002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E6306049-60D5-4681-9E14-79C20129F171}" type="datetime1">
              <a:rPr lang="sl-SI" smtClean="0"/>
              <a:t>3.3.2011</a:t>
            </a:fld>
            <a:endParaRPr lang="sl-SI"/>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sl-SI"/>
          </a:p>
        </p:txBody>
      </p:sp>
      <p:sp>
        <p:nvSpPr>
          <p:cNvPr id="6" name="Slide Number Placeholder 5"/>
          <p:cNvSpPr>
            <a:spLocks noGrp="1"/>
          </p:cNvSpPr>
          <p:nvPr>
            <p:ph type="sldNum" sz="quarter" idx="4"/>
          </p:nvPr>
        </p:nvSpPr>
        <p:spPr>
          <a:xfrm>
            <a:off x="82010" y="0"/>
            <a:ext cx="561975" cy="365125"/>
          </a:xfrm>
          <a:prstGeom prst="rect">
            <a:avLst/>
          </a:prstGeom>
        </p:spPr>
        <p:txBody>
          <a:bodyPr vert="horz" lIns="27432" tIns="45720" rIns="45720" bIns="45720" rtlCol="0" anchor="ctr"/>
          <a:lstStyle>
            <a:lvl1pPr algn="l">
              <a:defRPr sz="1200">
                <a:solidFill>
                  <a:schemeClr val="bg1">
                    <a:lumMod val="95000"/>
                  </a:schemeClr>
                </a:solidFill>
                <a:latin typeface="Century Gothic" pitchFamily="34" charset="0"/>
              </a:defRPr>
            </a:lvl1pPr>
          </a:lstStyle>
          <a:p>
            <a:fld id="{E5740160-1E54-4F0B-B00D-82076E12D6C0}" type="slidenum">
              <a:rPr lang="sl-SI" smtClean="0"/>
              <a:pPr/>
              <a:t>‹#›</a:t>
            </a:fld>
            <a:endParaRPr lang="sl-SI"/>
          </a:p>
        </p:txBody>
      </p:sp>
      <p:sp>
        <p:nvSpPr>
          <p:cNvPr id="7" name="Pie 6"/>
          <p:cNvSpPr/>
          <p:nvPr/>
        </p:nvSpPr>
        <p:spPr>
          <a:xfrm>
            <a:off x="8457760" y="6499384"/>
            <a:ext cx="84772" cy="84772"/>
          </a:xfrm>
          <a:prstGeom prst="pie">
            <a:avLst/>
          </a:prstGeom>
          <a:solidFill>
            <a:schemeClr val="tx2">
              <a:lumMod val="60000"/>
              <a:lumOff val="40000"/>
            </a:schemeClr>
          </a:solidFill>
          <a:ln w="12700">
            <a:noFill/>
          </a:ln>
          <a:effectLst/>
          <a:scene3d>
            <a:camera prst="orthographicFront">
              <a:rot lat="0" lon="107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Pie 7"/>
          <p:cNvSpPr/>
          <p:nvPr/>
        </p:nvSpPr>
        <p:spPr>
          <a:xfrm>
            <a:off x="569119" y="6499384"/>
            <a:ext cx="84772" cy="84772"/>
          </a:xfrm>
          <a:prstGeom prst="pie">
            <a:avLst/>
          </a:prstGeom>
          <a:solidFill>
            <a:schemeClr val="tx2">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hf hdr="0" ftr="0" dt="0"/>
  <p:txStyles>
    <p:titleStyle>
      <a:lvl1pPr algn="r" defTabSz="914400" rtl="0" eaLnBrk="1" latinLnBrk="0" hangingPunct="1">
        <a:lnSpc>
          <a:spcPts val="5800"/>
        </a:lnSpc>
        <a:spcBef>
          <a:spcPct val="0"/>
        </a:spcBef>
        <a:buNone/>
        <a:defRPr sz="4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0.png"/><Relationship Id="rId5" Type="http://schemas.openxmlformats.org/officeDocument/2006/relationships/diagramQuickStyle" Target="../diagrams/quickStyle1.xml"/><Relationship Id="rId10" Type="http://schemas.openxmlformats.org/officeDocument/2006/relationships/image" Target="../media/image19.png"/><Relationship Id="rId4" Type="http://schemas.openxmlformats.org/officeDocument/2006/relationships/diagramLayout" Target="../diagrams/layout1.xml"/><Relationship Id="rId9" Type="http://schemas.openxmlformats.org/officeDocument/2006/relationships/image" Target="../media/image18.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oleObject" Target="../embeddings/oleObject5.bin"/><Relationship Id="rId3" Type="http://schemas.openxmlformats.org/officeDocument/2006/relationships/notesSlide" Target="../notesSlides/notesSlide12.xml"/><Relationship Id="rId7" Type="http://schemas.openxmlformats.org/officeDocument/2006/relationships/oleObject" Target="../embeddings/oleObject2.bin"/><Relationship Id="rId12" Type="http://schemas.openxmlformats.org/officeDocument/2006/relationships/image" Target="../media/image32.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4.png"/><Relationship Id="rId11" Type="http://schemas.openxmlformats.org/officeDocument/2006/relationships/oleObject" Target="../embeddings/oleObject4.bin"/><Relationship Id="rId5" Type="http://schemas.openxmlformats.org/officeDocument/2006/relationships/image" Target="../media/image29.emf"/><Relationship Id="rId10" Type="http://schemas.openxmlformats.org/officeDocument/2006/relationships/image" Target="../media/image31.emf"/><Relationship Id="rId4" Type="http://schemas.openxmlformats.org/officeDocument/2006/relationships/oleObject" Target="../embeddings/oleObject1.bin"/><Relationship Id="rId9" Type="http://schemas.openxmlformats.org/officeDocument/2006/relationships/oleObject" Target="../embeddings/oleObject3.bin"/><Relationship Id="rId14" Type="http://schemas.openxmlformats.org/officeDocument/2006/relationships/image" Target="../media/image33.emf"/></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oleObject" Target="../embeddings/oleObject10.bin"/><Relationship Id="rId3" Type="http://schemas.openxmlformats.org/officeDocument/2006/relationships/notesSlide" Target="../notesSlides/notesSlide13.xml"/><Relationship Id="rId7" Type="http://schemas.openxmlformats.org/officeDocument/2006/relationships/image" Target="../media/image29.emf"/><Relationship Id="rId12" Type="http://schemas.openxmlformats.org/officeDocument/2006/relationships/image" Target="../media/image33.emf"/><Relationship Id="rId2" Type="http://schemas.openxmlformats.org/officeDocument/2006/relationships/slideLayout" Target="../slideLayouts/slideLayout6.xml"/><Relationship Id="rId16" Type="http://schemas.openxmlformats.org/officeDocument/2006/relationships/image" Target="../media/image31.emf"/><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oleObject" Target="../embeddings/oleObject9.bin"/><Relationship Id="rId5" Type="http://schemas.openxmlformats.org/officeDocument/2006/relationships/image" Target="../media/image35.emf"/><Relationship Id="rId15" Type="http://schemas.openxmlformats.org/officeDocument/2006/relationships/oleObject" Target="../embeddings/oleObject11.bin"/><Relationship Id="rId10" Type="http://schemas.openxmlformats.org/officeDocument/2006/relationships/image" Target="../media/image36.emf"/><Relationship Id="rId4" Type="http://schemas.openxmlformats.org/officeDocument/2006/relationships/oleObject" Target="../embeddings/oleObject6.bin"/><Relationship Id="rId9" Type="http://schemas.openxmlformats.org/officeDocument/2006/relationships/oleObject" Target="../embeddings/oleObject8.bin"/><Relationship Id="rId14" Type="http://schemas.openxmlformats.org/officeDocument/2006/relationships/image" Target="../media/image30.emf"/></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oleObject" Target="../embeddings/oleObject16.bin"/><Relationship Id="rId3" Type="http://schemas.openxmlformats.org/officeDocument/2006/relationships/notesSlide" Target="../notesSlides/notesSlide19.xml"/><Relationship Id="rId7" Type="http://schemas.openxmlformats.org/officeDocument/2006/relationships/image" Target="../media/image45.emf"/><Relationship Id="rId12" Type="http://schemas.openxmlformats.org/officeDocument/2006/relationships/image" Target="../media/image34.png"/><Relationship Id="rId2" Type="http://schemas.openxmlformats.org/officeDocument/2006/relationships/slideLayout" Target="../slideLayouts/slideLayout2.xml"/><Relationship Id="rId16" Type="http://schemas.openxmlformats.org/officeDocument/2006/relationships/image" Target="../media/image47.emf"/><Relationship Id="rId1" Type="http://schemas.openxmlformats.org/officeDocument/2006/relationships/vmlDrawing" Target="../drawings/vmlDrawing3.vml"/><Relationship Id="rId6" Type="http://schemas.openxmlformats.org/officeDocument/2006/relationships/oleObject" Target="../embeddings/oleObject13.bin"/><Relationship Id="rId11" Type="http://schemas.openxmlformats.org/officeDocument/2006/relationships/image" Target="../media/image29.emf"/><Relationship Id="rId5" Type="http://schemas.openxmlformats.org/officeDocument/2006/relationships/image" Target="../media/image35.emf"/><Relationship Id="rId15" Type="http://schemas.openxmlformats.org/officeDocument/2006/relationships/oleObject" Target="../embeddings/oleObject17.bin"/><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36.emf"/><Relationship Id="rId14" Type="http://schemas.openxmlformats.org/officeDocument/2006/relationships/image" Target="../media/image46.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5.emf"/><Relationship Id="rId5" Type="http://schemas.openxmlformats.org/officeDocument/2006/relationships/oleObject" Target="../embeddings/oleObject18.bin"/><Relationship Id="rId4" Type="http://schemas.openxmlformats.org/officeDocument/2006/relationships/image" Target="../media/image48.emf"/></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3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1.png"/><Relationship Id="rId7" Type="http://schemas.openxmlformats.org/officeDocument/2006/relationships/diagramColors" Target="../diagrams/colors4.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oleObject" Target="../embeddings/oleObject23.bin"/><Relationship Id="rId3" Type="http://schemas.openxmlformats.org/officeDocument/2006/relationships/notesSlide" Target="../notesSlides/notesSlide35.xml"/><Relationship Id="rId7" Type="http://schemas.openxmlformats.org/officeDocument/2006/relationships/image" Target="../media/image78.emf"/><Relationship Id="rId12" Type="http://schemas.openxmlformats.org/officeDocument/2006/relationships/image" Target="../media/image34.png"/><Relationship Id="rId2" Type="http://schemas.openxmlformats.org/officeDocument/2006/relationships/slideLayout" Target="../slideLayouts/slideLayout2.xml"/><Relationship Id="rId16" Type="http://schemas.openxmlformats.org/officeDocument/2006/relationships/image" Target="../media/image80.emf"/><Relationship Id="rId1" Type="http://schemas.openxmlformats.org/officeDocument/2006/relationships/vmlDrawing" Target="../drawings/vmlDrawing5.vml"/><Relationship Id="rId6" Type="http://schemas.openxmlformats.org/officeDocument/2006/relationships/oleObject" Target="../embeddings/oleObject20.bin"/><Relationship Id="rId11" Type="http://schemas.openxmlformats.org/officeDocument/2006/relationships/image" Target="../media/image29.emf"/><Relationship Id="rId5" Type="http://schemas.openxmlformats.org/officeDocument/2006/relationships/image" Target="../media/image35.emf"/><Relationship Id="rId15" Type="http://schemas.openxmlformats.org/officeDocument/2006/relationships/oleObject" Target="../embeddings/oleObject24.bin"/><Relationship Id="rId10" Type="http://schemas.openxmlformats.org/officeDocument/2006/relationships/oleObject" Target="../embeddings/oleObject22.bin"/><Relationship Id="rId4" Type="http://schemas.openxmlformats.org/officeDocument/2006/relationships/oleObject" Target="../embeddings/oleObject19.bin"/><Relationship Id="rId9" Type="http://schemas.openxmlformats.org/officeDocument/2006/relationships/image" Target="../media/image36.emf"/><Relationship Id="rId14" Type="http://schemas.openxmlformats.org/officeDocument/2006/relationships/image" Target="../media/image79.emf"/></Relationships>
</file>

<file path=ppt/slides/_rels/slide40.x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41.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81.png"/><Relationship Id="rId7" Type="http://schemas.openxmlformats.org/officeDocument/2006/relationships/image" Target="../media/image89.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2.jpeg"/><Relationship Id="rId9" Type="http://schemas.openxmlformats.org/officeDocument/2006/relationships/image" Target="../media/image86.wmf"/></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01.wmf"/><Relationship Id="rId3" Type="http://schemas.openxmlformats.org/officeDocument/2006/relationships/image" Target="../media/image96.wmf"/><Relationship Id="rId7" Type="http://schemas.openxmlformats.org/officeDocument/2006/relationships/image" Target="../media/image100.wmf"/><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99.wmf"/><Relationship Id="rId5" Type="http://schemas.openxmlformats.org/officeDocument/2006/relationships/image" Target="../media/image98.wmf"/><Relationship Id="rId4" Type="http://schemas.openxmlformats.org/officeDocument/2006/relationships/image" Target="../media/image97.wmf"/><Relationship Id="rId9" Type="http://schemas.openxmlformats.org/officeDocument/2006/relationships/image" Target="../media/image102.wmf"/></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16.jpeg"/><Relationship Id="rId4" Type="http://schemas.openxmlformats.org/officeDocument/2006/relationships/image" Target="../media/image1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3611487"/>
          </a:xfrm>
        </p:spPr>
        <p:txBody>
          <a:bodyPr/>
          <a:lstStyle/>
          <a:p>
            <a:r>
              <a:rPr lang="sl-SI" dirty="0"/>
              <a:t>Kako povečati varnost omrežja s </a:t>
            </a:r>
            <a:r>
              <a:rPr lang="sl-SI" dirty="0" err="1"/>
              <a:t>Forefront</a:t>
            </a:r>
            <a:r>
              <a:rPr lang="sl-SI" dirty="0"/>
              <a:t> TMG</a:t>
            </a:r>
          </a:p>
        </p:txBody>
      </p:sp>
      <p:sp>
        <p:nvSpPr>
          <p:cNvPr id="3" name="Subtitle 2"/>
          <p:cNvSpPr>
            <a:spLocks noGrp="1"/>
          </p:cNvSpPr>
          <p:nvPr>
            <p:ph type="subTitle" idx="1"/>
          </p:nvPr>
        </p:nvSpPr>
        <p:spPr/>
        <p:txBody>
          <a:bodyPr/>
          <a:lstStyle/>
          <a:p>
            <a:r>
              <a:rPr lang="sl-SI" dirty="0" smtClean="0">
                <a:solidFill>
                  <a:schemeClr val="tx1"/>
                </a:solidFill>
              </a:rPr>
              <a:t>Jože Markič, Kompas Xnet d.o.o.</a:t>
            </a:r>
          </a:p>
          <a:p>
            <a:r>
              <a:rPr lang="sl-SI" dirty="0" err="1" smtClean="0">
                <a:solidFill>
                  <a:schemeClr val="tx1"/>
                </a:solidFill>
              </a:rPr>
              <a:t>joze.markic@kompas</a:t>
            </a:r>
            <a:r>
              <a:rPr lang="sl-SI" dirty="0" smtClean="0">
                <a:solidFill>
                  <a:schemeClr val="tx1"/>
                </a:solidFill>
              </a:rPr>
              <a:t>-</a:t>
            </a:r>
            <a:r>
              <a:rPr lang="sl-SI" dirty="0" err="1" smtClean="0">
                <a:solidFill>
                  <a:schemeClr val="tx1"/>
                </a:solidFill>
              </a:rPr>
              <a:t>xnet.si</a:t>
            </a:r>
            <a:endParaRPr lang="sl-SI" dirty="0">
              <a:solidFill>
                <a:schemeClr val="tx1"/>
              </a:solidFill>
            </a:endParaRP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27384"/>
            <a:ext cx="3290755" cy="2693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8126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Agenda</a:t>
            </a:r>
            <a:endParaRPr lang="sl-SI" dirty="0"/>
          </a:p>
        </p:txBody>
      </p:sp>
      <p:sp>
        <p:nvSpPr>
          <p:cNvPr id="3" name="Content Placeholder 2"/>
          <p:cNvSpPr>
            <a:spLocks noGrp="1"/>
          </p:cNvSpPr>
          <p:nvPr>
            <p:ph idx="1"/>
          </p:nvPr>
        </p:nvSpPr>
        <p:spPr/>
        <p:txBody>
          <a:bodyPr/>
          <a:lstStyle/>
          <a:p>
            <a:r>
              <a:rPr lang="sl-SI" dirty="0" smtClean="0"/>
              <a:t>Kaj je TMG?</a:t>
            </a:r>
          </a:p>
          <a:p>
            <a:r>
              <a:rPr lang="sl-SI" dirty="0" smtClean="0"/>
              <a:t>TMG postavitve</a:t>
            </a:r>
          </a:p>
          <a:p>
            <a:r>
              <a:rPr lang="sl-SI" dirty="0" smtClean="0"/>
              <a:t>Primerjava z ISA</a:t>
            </a:r>
          </a:p>
          <a:p>
            <a:r>
              <a:rPr lang="sl-SI" dirty="0" err="1" smtClean="0"/>
              <a:t>Subscriptions</a:t>
            </a:r>
            <a:endParaRPr lang="sl-SI" dirty="0" smtClean="0"/>
          </a:p>
          <a:p>
            <a:r>
              <a:rPr lang="sl-SI" dirty="0" err="1"/>
              <a:t>Secure</a:t>
            </a:r>
            <a:r>
              <a:rPr lang="sl-SI" dirty="0"/>
              <a:t> </a:t>
            </a:r>
            <a:r>
              <a:rPr lang="sl-SI" dirty="0" err="1"/>
              <a:t>Web</a:t>
            </a:r>
            <a:r>
              <a:rPr lang="sl-SI" dirty="0"/>
              <a:t> </a:t>
            </a:r>
            <a:r>
              <a:rPr lang="sl-SI" dirty="0" err="1" smtClean="0"/>
              <a:t>Gateway</a:t>
            </a:r>
            <a:endParaRPr lang="sl-SI" dirty="0" smtClean="0"/>
          </a:p>
          <a:p>
            <a:pPr lvl="1"/>
            <a:r>
              <a:rPr lang="en-US" dirty="0" smtClean="0"/>
              <a:t>HTTPS </a:t>
            </a:r>
            <a:r>
              <a:rPr lang="en-US" dirty="0"/>
              <a:t>inspection</a:t>
            </a:r>
          </a:p>
          <a:p>
            <a:pPr lvl="1"/>
            <a:r>
              <a:rPr lang="en-US" dirty="0"/>
              <a:t>URL filtering</a:t>
            </a:r>
          </a:p>
          <a:p>
            <a:pPr lvl="1"/>
            <a:r>
              <a:rPr lang="en-US" dirty="0"/>
              <a:t>Malware protection</a:t>
            </a:r>
          </a:p>
          <a:p>
            <a:pPr lvl="1"/>
            <a:r>
              <a:rPr lang="en-US" dirty="0"/>
              <a:t>Intrusion prevention</a:t>
            </a:r>
          </a:p>
          <a:p>
            <a:endParaRPr lang="sl-SI" dirty="0" smtClean="0"/>
          </a:p>
          <a:p>
            <a:endParaRPr lang="sl-SI" dirty="0"/>
          </a:p>
        </p:txBody>
      </p:sp>
      <p:sp>
        <p:nvSpPr>
          <p:cNvPr id="4" name="Slide Number Placeholder 3"/>
          <p:cNvSpPr>
            <a:spLocks noGrp="1"/>
          </p:cNvSpPr>
          <p:nvPr>
            <p:ph type="sldNum" sz="quarter" idx="12"/>
          </p:nvPr>
        </p:nvSpPr>
        <p:spPr/>
        <p:txBody>
          <a:bodyPr/>
          <a:lstStyle/>
          <a:p>
            <a:fld id="{E5740160-1E54-4F0B-B00D-82076E12D6C0}" type="slidenum">
              <a:rPr lang="sl-SI" smtClean="0"/>
              <a:t>2</a:t>
            </a:fld>
            <a:endParaRPr lang="sl-SI"/>
          </a:p>
        </p:txBody>
      </p:sp>
    </p:spTree>
    <p:extLst>
      <p:ext uri="{BB962C8B-B14F-4D97-AF65-F5344CB8AC3E}">
        <p14:creationId xmlns:p14="http://schemas.microsoft.com/office/powerpoint/2010/main" val="174074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0" y="-751697"/>
            <a:ext cx="9144000" cy="1600200"/>
          </a:xfrm>
        </p:spPr>
        <p:txBody>
          <a:bodyPr>
            <a:normAutofit/>
          </a:bodyPr>
          <a:lstStyle/>
          <a:p>
            <a:pPr defTabSz="912777">
              <a:defRPr/>
            </a:pPr>
            <a:r>
              <a:rPr sz="3200" dirty="0" smtClean="0"/>
              <a:t>Forefront Edge Security </a:t>
            </a:r>
            <a:r>
              <a:rPr lang="en-US" sz="3200" dirty="0" smtClean="0"/>
              <a:t>and</a:t>
            </a:r>
            <a:r>
              <a:rPr sz="3200" dirty="0" smtClean="0"/>
              <a:t> Access Products</a:t>
            </a:r>
          </a:p>
        </p:txBody>
      </p:sp>
      <p:sp>
        <p:nvSpPr>
          <p:cNvPr id="167" name="Rectangle 166"/>
          <p:cNvSpPr/>
          <p:nvPr/>
        </p:nvSpPr>
        <p:spPr>
          <a:xfrm>
            <a:off x="609600" y="2142507"/>
            <a:ext cx="2680648" cy="372406"/>
          </a:xfrm>
          <a:prstGeom prst="rect">
            <a:avLst/>
          </a:prstGeom>
        </p:spPr>
        <p:txBody>
          <a:bodyPr wrap="square" lIns="76197" tIns="38098" rIns="76197" bIns="38098">
            <a:spAutoFit/>
          </a:bodyPr>
          <a:lstStyle/>
          <a:p>
            <a:pPr algn="ctr" defTabSz="912777" eaLnBrk="0" hangingPunct="0">
              <a:lnSpc>
                <a:spcPct val="80000"/>
              </a:lnSpc>
              <a:buClr>
                <a:srgbClr val="FFFFFF"/>
              </a:buClr>
              <a:buSzPct val="76000"/>
              <a:defRPr/>
            </a:pPr>
            <a:r>
              <a:rPr lang="en-CA" sz="2400" dirty="0" smtClean="0">
                <a:solidFill>
                  <a:schemeClr val="bg2">
                    <a:lumMod val="75000"/>
                  </a:schemeClr>
                </a:solidFill>
                <a:latin typeface="Segoe Black" pitchFamily="34" charset="0"/>
              </a:rPr>
              <a:t>Before</a:t>
            </a:r>
            <a:endParaRPr lang="en-US" sz="2400" dirty="0">
              <a:solidFill>
                <a:schemeClr val="bg2">
                  <a:lumMod val="75000"/>
                </a:schemeClr>
              </a:solidFill>
              <a:latin typeface="Segoe Black" pitchFamily="34" charset="0"/>
            </a:endParaRPr>
          </a:p>
        </p:txBody>
      </p:sp>
      <p:sp>
        <p:nvSpPr>
          <p:cNvPr id="174" name="Rectangle 173"/>
          <p:cNvSpPr/>
          <p:nvPr/>
        </p:nvSpPr>
        <p:spPr>
          <a:xfrm>
            <a:off x="5780315" y="2142507"/>
            <a:ext cx="2680648" cy="372406"/>
          </a:xfrm>
          <a:prstGeom prst="rect">
            <a:avLst/>
          </a:prstGeom>
        </p:spPr>
        <p:txBody>
          <a:bodyPr wrap="square" lIns="76197" tIns="38098" rIns="76197" bIns="38098">
            <a:spAutoFit/>
          </a:bodyPr>
          <a:lstStyle/>
          <a:p>
            <a:pPr defTabSz="912777">
              <a:lnSpc>
                <a:spcPct val="80000"/>
              </a:lnSpc>
              <a:buClr>
                <a:srgbClr val="FFFFFF"/>
              </a:buClr>
              <a:buSzPct val="76000"/>
              <a:defRPr/>
            </a:pPr>
            <a:r>
              <a:rPr lang="en-CA" sz="2400" dirty="0" smtClean="0">
                <a:solidFill>
                  <a:schemeClr val="bg2">
                    <a:lumMod val="75000"/>
                  </a:schemeClr>
                </a:solidFill>
                <a:latin typeface="Segoe Black" pitchFamily="34" charset="0"/>
              </a:rPr>
              <a:t>Now</a:t>
            </a:r>
          </a:p>
        </p:txBody>
      </p:sp>
      <p:grpSp>
        <p:nvGrpSpPr>
          <p:cNvPr id="28" name="Group 27"/>
          <p:cNvGrpSpPr/>
          <p:nvPr/>
        </p:nvGrpSpPr>
        <p:grpSpPr>
          <a:xfrm>
            <a:off x="3423745" y="2560503"/>
            <a:ext cx="1785257" cy="3733800"/>
            <a:chOff x="3423745" y="2560503"/>
            <a:chExt cx="1785257" cy="3733800"/>
          </a:xfrm>
        </p:grpSpPr>
        <p:pic>
          <p:nvPicPr>
            <p:cNvPr id="3075" name="Picture 3" descr="\\eventsql\dvd27\Clip_Installer\DVD_ART\Artwork_Imagery\Shapes and Graphics\Arrows - arrow\Straight\bright green arrow.png"/>
            <p:cNvPicPr>
              <a:picLocks noChangeAspect="1" noChangeArrowheads="1"/>
            </p:cNvPicPr>
            <p:nvPr/>
          </p:nvPicPr>
          <p:blipFill>
            <a:blip r:embed="rId3" cstate="print"/>
            <a:srcRect/>
            <a:stretch>
              <a:fillRect/>
            </a:stretch>
          </p:blipFill>
          <p:spPr bwMode="auto">
            <a:xfrm>
              <a:off x="3423745" y="2560503"/>
              <a:ext cx="1785257" cy="1676400"/>
            </a:xfrm>
            <a:prstGeom prst="rect">
              <a:avLst/>
            </a:prstGeom>
            <a:noFill/>
          </p:spPr>
        </p:pic>
        <p:pic>
          <p:nvPicPr>
            <p:cNvPr id="25" name="Picture 3" descr="\\eventsql\dvd27\Clip_Installer\DVD_ART\Artwork_Imagery\Shapes and Graphics\Arrows - arrow\Straight\bright green arrow.png"/>
            <p:cNvPicPr>
              <a:picLocks noChangeAspect="1" noChangeArrowheads="1"/>
            </p:cNvPicPr>
            <p:nvPr/>
          </p:nvPicPr>
          <p:blipFill>
            <a:blip r:embed="rId3" cstate="print"/>
            <a:srcRect/>
            <a:stretch>
              <a:fillRect/>
            </a:stretch>
          </p:blipFill>
          <p:spPr bwMode="auto">
            <a:xfrm>
              <a:off x="3423745" y="4617903"/>
              <a:ext cx="1785257" cy="1676400"/>
            </a:xfrm>
            <a:prstGeom prst="rect">
              <a:avLst/>
            </a:prstGeom>
            <a:noFill/>
          </p:spPr>
        </p:pic>
        <p:sp>
          <p:nvSpPr>
            <p:cNvPr id="29" name="TextBox 28"/>
            <p:cNvSpPr txBox="1"/>
            <p:nvPr/>
          </p:nvSpPr>
          <p:spPr>
            <a:xfrm>
              <a:off x="3576145" y="3048183"/>
              <a:ext cx="1447800" cy="646331"/>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Network Protection</a:t>
              </a:r>
              <a:endParaRPr lang="en-US" b="1" dirty="0">
                <a:effectLst>
                  <a:outerShdw blurRad="38100" dist="38100" dir="2700000" algn="tl">
                    <a:srgbClr val="000000">
                      <a:alpha val="43137"/>
                    </a:srgbClr>
                  </a:outerShdw>
                </a:effectLst>
              </a:endParaRPr>
            </a:p>
          </p:txBody>
        </p:sp>
        <p:sp>
          <p:nvSpPr>
            <p:cNvPr id="30" name="TextBox 29"/>
            <p:cNvSpPr txBox="1"/>
            <p:nvPr/>
          </p:nvSpPr>
          <p:spPr>
            <a:xfrm>
              <a:off x="3576145" y="5111679"/>
              <a:ext cx="1447800" cy="646331"/>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Network Access</a:t>
              </a:r>
              <a:endParaRPr lang="en-US" b="1" dirty="0">
                <a:effectLst>
                  <a:outerShdw blurRad="38100" dist="38100" dir="2700000" algn="tl">
                    <a:srgbClr val="000000">
                      <a:alpha val="43137"/>
                    </a:srgbClr>
                  </a:outerShdw>
                </a:effectLst>
              </a:endParaRPr>
            </a:p>
          </p:txBody>
        </p:sp>
      </p:grpSp>
      <p:sp>
        <p:nvSpPr>
          <p:cNvPr id="34" name="Content Placeholder 2"/>
          <p:cNvSpPr txBox="1">
            <a:spLocks/>
          </p:cNvSpPr>
          <p:nvPr/>
        </p:nvSpPr>
        <p:spPr bwMode="auto">
          <a:xfrm>
            <a:off x="348953" y="914400"/>
            <a:ext cx="8566447" cy="9971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20000"/>
              </a:spcBef>
              <a:spcAft>
                <a:spcPct val="0"/>
              </a:spcAft>
              <a:buClrTx/>
              <a:buSzTx/>
              <a:buFont typeface="Wingdings 2" pitchFamily="18" charset="2"/>
              <a:buNone/>
              <a:tabLst/>
              <a:defRPr/>
            </a:pPr>
            <a:r>
              <a:rPr kumimoji="0" lang="en-US" sz="2000" b="0" u="none" strike="noStrike" kern="0" cap="none" spc="0" normalizeH="0" baseline="0" noProof="0" dirty="0" smtClean="0">
                <a:ln>
                  <a:noFill/>
                </a:ln>
                <a:effectLst/>
                <a:uLnTx/>
                <a:uFillTx/>
                <a:latin typeface="+mn-lt"/>
                <a:ea typeface="+mn-ea"/>
                <a:cs typeface="+mn-cs"/>
              </a:rPr>
              <a:t>The Forefront Edge Security and Access products provide enhanced network edge protection and application-centric, policy-based access to corporate IT infrastructures</a:t>
            </a:r>
            <a:endParaRPr kumimoji="0" lang="en-US" b="0" u="none" strike="noStrike" kern="0" cap="none" spc="0" normalizeH="0" baseline="0" noProof="0" dirty="0" smtClean="0">
              <a:ln>
                <a:noFill/>
              </a:ln>
              <a:effectLst/>
              <a:uLnTx/>
              <a:uFillTx/>
              <a:latin typeface="+mn-lt"/>
              <a:ea typeface="+mn-ea"/>
              <a:cs typeface="+mn-cs"/>
            </a:endParaRPr>
          </a:p>
        </p:txBody>
      </p:sp>
      <p:pic>
        <p:nvPicPr>
          <p:cNvPr id="53250" name="Picture 2" descr="https://mediabank.partners.extranet.microsoft.com/transfer/rad0BD53/0/IAG07-2_bL.png"/>
          <p:cNvPicPr>
            <a:picLocks noChangeAspect="1" noChangeArrowheads="1"/>
          </p:cNvPicPr>
          <p:nvPr/>
        </p:nvPicPr>
        <p:blipFill>
          <a:blip r:embed="rId4" cstate="print"/>
          <a:srcRect/>
          <a:stretch>
            <a:fillRect/>
          </a:stretch>
        </p:blipFill>
        <p:spPr bwMode="auto">
          <a:xfrm>
            <a:off x="520700" y="5176454"/>
            <a:ext cx="2632404" cy="637406"/>
          </a:xfrm>
          <a:prstGeom prst="rect">
            <a:avLst/>
          </a:prstGeom>
          <a:noFill/>
        </p:spPr>
      </p:pic>
      <p:pic>
        <p:nvPicPr>
          <p:cNvPr id="53253" name="Picture 5" descr="https://mediabank.partners.extranet.microsoft.com/transfer/rad0BD53/1/ISAS_06_bL.png"/>
          <p:cNvPicPr>
            <a:picLocks noChangeAspect="1" noChangeArrowheads="1"/>
          </p:cNvPicPr>
          <p:nvPr/>
        </p:nvPicPr>
        <p:blipFill>
          <a:blip r:embed="rId5" cstate="print"/>
          <a:srcRect/>
          <a:stretch>
            <a:fillRect/>
          </a:stretch>
        </p:blipFill>
        <p:spPr bwMode="auto">
          <a:xfrm>
            <a:off x="552231" y="3126937"/>
            <a:ext cx="2600872" cy="535702"/>
          </a:xfrm>
          <a:prstGeom prst="rect">
            <a:avLst/>
          </a:prstGeom>
          <a:noFill/>
        </p:spPr>
      </p:pic>
      <p:grpSp>
        <p:nvGrpSpPr>
          <p:cNvPr id="32" name="Group 31"/>
          <p:cNvGrpSpPr/>
          <p:nvPr/>
        </p:nvGrpSpPr>
        <p:grpSpPr>
          <a:xfrm>
            <a:off x="5407573" y="3000813"/>
            <a:ext cx="3736427" cy="3340303"/>
            <a:chOff x="5407573" y="3000813"/>
            <a:chExt cx="3736427" cy="3340303"/>
          </a:xfrm>
        </p:grpSpPr>
        <p:sp>
          <p:nvSpPr>
            <p:cNvPr id="23" name="Rectangle 22"/>
            <p:cNvSpPr/>
            <p:nvPr/>
          </p:nvSpPr>
          <p:spPr>
            <a:xfrm>
              <a:off x="5407573" y="3764925"/>
              <a:ext cx="3736427" cy="510909"/>
            </a:xfrm>
            <a:prstGeom prst="rect">
              <a:avLst/>
            </a:prstGeom>
          </p:spPr>
          <p:txBody>
            <a:bodyPr wrap="square">
              <a:spAutoFit/>
            </a:bodyPr>
            <a:lstStyle/>
            <a:p>
              <a:pPr algn="l">
                <a:lnSpc>
                  <a:spcPct val="85000"/>
                </a:lnSpc>
                <a:defRPr/>
              </a:pPr>
              <a:r>
                <a:rPr lang="en-US" sz="1600" b="0" kern="0" dirty="0" smtClean="0">
                  <a:latin typeface="+mn-lt"/>
                </a:rPr>
                <a:t>Integrated and comprehensive </a:t>
              </a:r>
              <a:r>
                <a:rPr lang="en-US" sz="1600" b="0" u="sng" kern="0" dirty="0" smtClean="0">
                  <a:latin typeface="+mn-lt"/>
                </a:rPr>
                <a:t>protection</a:t>
              </a:r>
              <a:r>
                <a:rPr lang="en-US" sz="1600" b="0" kern="0" dirty="0" smtClean="0">
                  <a:latin typeface="+mn-lt"/>
                </a:rPr>
                <a:t> from Internet-based threats</a:t>
              </a:r>
              <a:endParaRPr lang="en-US" b="0" dirty="0">
                <a:ln w="18415" cmpd="sng">
                  <a:noFill/>
                  <a:prstDash val="solid"/>
                </a:ln>
                <a:effectLst>
                  <a:glow rad="101600">
                    <a:schemeClr val="tx1">
                      <a:alpha val="40000"/>
                    </a:schemeClr>
                  </a:glow>
                  <a:innerShdw blurRad="114300">
                    <a:prstClr val="black"/>
                  </a:innerShdw>
                </a:effectLst>
                <a:latin typeface="+mn-lt"/>
              </a:endParaRPr>
            </a:p>
          </p:txBody>
        </p:sp>
        <p:sp>
          <p:nvSpPr>
            <p:cNvPr id="27" name="Rectangle 26"/>
            <p:cNvSpPr/>
            <p:nvPr/>
          </p:nvSpPr>
          <p:spPr>
            <a:xfrm>
              <a:off x="5454869" y="5830207"/>
              <a:ext cx="3137338" cy="510909"/>
            </a:xfrm>
            <a:prstGeom prst="rect">
              <a:avLst/>
            </a:prstGeom>
          </p:spPr>
          <p:txBody>
            <a:bodyPr wrap="square">
              <a:spAutoFit/>
            </a:bodyPr>
            <a:lstStyle/>
            <a:p>
              <a:pPr algn="l">
                <a:lnSpc>
                  <a:spcPct val="85000"/>
                </a:lnSpc>
                <a:defRPr/>
              </a:pPr>
              <a:r>
                <a:rPr lang="en-US" sz="1600" b="0" kern="0" dirty="0" smtClean="0">
                  <a:latin typeface="+mn-lt"/>
                </a:rPr>
                <a:t>Unified platform for all enterprise remote access needs</a:t>
              </a:r>
            </a:p>
          </p:txBody>
        </p:sp>
        <p:pic>
          <p:nvPicPr>
            <p:cNvPr id="53255" name="Picture 7" descr="https://mediabank.partners.extranet.microsoft.com/transfer/rad0BD53/2/Forefront-UAG10_h_rgb.png"/>
            <p:cNvPicPr>
              <a:picLocks noChangeAspect="1" noChangeArrowheads="1"/>
            </p:cNvPicPr>
            <p:nvPr/>
          </p:nvPicPr>
          <p:blipFill>
            <a:blip r:embed="rId6" cstate="print"/>
            <a:srcRect/>
            <a:stretch>
              <a:fillRect/>
            </a:stretch>
          </p:blipFill>
          <p:spPr bwMode="auto">
            <a:xfrm>
              <a:off x="5471073" y="5097628"/>
              <a:ext cx="2884652" cy="658764"/>
            </a:xfrm>
            <a:prstGeom prst="rect">
              <a:avLst/>
            </a:prstGeom>
            <a:noFill/>
          </p:spPr>
        </p:pic>
        <p:pic>
          <p:nvPicPr>
            <p:cNvPr id="53257" name="Picture 9" descr="https://mediabank.partners.extranet.microsoft.com/transfer/rad6E4BB/0/Forefront-TMG10_h_rgb.png"/>
            <p:cNvPicPr>
              <a:picLocks noChangeAspect="1" noChangeArrowheads="1"/>
            </p:cNvPicPr>
            <p:nvPr/>
          </p:nvPicPr>
          <p:blipFill>
            <a:blip r:embed="rId7" cstate="print"/>
            <a:srcRect/>
            <a:stretch>
              <a:fillRect/>
            </a:stretch>
          </p:blipFill>
          <p:spPr bwMode="auto">
            <a:xfrm>
              <a:off x="5542401" y="3000813"/>
              <a:ext cx="3160166" cy="606420"/>
            </a:xfrm>
            <a:prstGeom prst="rect">
              <a:avLst/>
            </a:prstGeom>
            <a:noFill/>
          </p:spPr>
        </p:pic>
      </p:grpSp>
    </p:spTree>
    <p:extLst>
      <p:ext uri="{BB962C8B-B14F-4D97-AF65-F5344CB8AC3E}">
        <p14:creationId xmlns:p14="http://schemas.microsoft.com/office/powerpoint/2010/main" val="2045134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Forefront TMG Value Proposition</a:t>
            </a:r>
            <a:endParaRPr lang="en-US" sz="3200" dirty="0"/>
          </a:p>
        </p:txBody>
      </p:sp>
      <p:graphicFrame>
        <p:nvGraphicFramePr>
          <p:cNvPr id="4" name="Table Placeholder 3"/>
          <p:cNvGraphicFramePr>
            <a:graphicFrameLocks noGrp="1"/>
          </p:cNvGraphicFramePr>
          <p:nvPr>
            <p:ph idx="1"/>
          </p:nvPr>
        </p:nvGraphicFramePr>
        <p:xfrm>
          <a:off x="257503" y="1041894"/>
          <a:ext cx="6868510" cy="4744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72"/>
          <p:cNvGrpSpPr>
            <a:grpSpLocks/>
          </p:cNvGrpSpPr>
          <p:nvPr/>
        </p:nvGrpSpPr>
        <p:grpSpPr bwMode="auto">
          <a:xfrm>
            <a:off x="7299434" y="967720"/>
            <a:ext cx="1844566" cy="1169631"/>
            <a:chOff x="584197" y="5638800"/>
            <a:chExt cx="3488324" cy="2145639"/>
          </a:xfrm>
        </p:grpSpPr>
        <p:pic>
          <p:nvPicPr>
            <p:cNvPr id="6" name="Picture 19" descr="C:\Program Files\Microsoft Resource DVD Artwork\DVD_ART\Artwork_Imagery\Shapes and Graphics\circular shapes\3d Disc shapes\Oval blue disc.png"/>
            <p:cNvPicPr>
              <a:picLocks noChangeAspect="1" noChangeArrowheads="1"/>
            </p:cNvPicPr>
            <p:nvPr/>
          </p:nvPicPr>
          <p:blipFill>
            <a:blip r:embed="rId8" cstate="print"/>
            <a:srcRect/>
            <a:stretch>
              <a:fillRect/>
            </a:stretch>
          </p:blipFill>
          <p:spPr bwMode="auto">
            <a:xfrm>
              <a:off x="762000" y="6426669"/>
              <a:ext cx="2895600" cy="888531"/>
            </a:xfrm>
            <a:prstGeom prst="rect">
              <a:avLst/>
            </a:prstGeom>
            <a:noFill/>
            <a:ln w="9525">
              <a:noFill/>
              <a:miter lim="800000"/>
              <a:headEnd/>
              <a:tailEnd/>
            </a:ln>
          </p:spPr>
        </p:pic>
        <p:pic>
          <p:nvPicPr>
            <p:cNvPr id="7" name="Picture 28" descr="C:\Program Files\Microsoft Resource DVD Artwork\DVD_ART\Artwork_Imagery\HARDWARE_IMAGERY\Illustration - Misc Hardware\XML Icons\laptop notebook portable Computer.png"/>
            <p:cNvPicPr>
              <a:picLocks noChangeAspect="1" noChangeArrowheads="1"/>
            </p:cNvPicPr>
            <p:nvPr/>
          </p:nvPicPr>
          <p:blipFill>
            <a:blip r:embed="rId9" cstate="print"/>
            <a:srcRect/>
            <a:stretch>
              <a:fillRect/>
            </a:stretch>
          </p:blipFill>
          <p:spPr bwMode="auto">
            <a:xfrm>
              <a:off x="2316892" y="6133070"/>
              <a:ext cx="883508" cy="838200"/>
            </a:xfrm>
            <a:prstGeom prst="rect">
              <a:avLst/>
            </a:prstGeom>
            <a:noFill/>
            <a:ln w="9525">
              <a:noFill/>
              <a:miter lim="800000"/>
              <a:headEnd/>
              <a:tailEnd/>
            </a:ln>
          </p:spPr>
        </p:pic>
        <p:sp>
          <p:nvSpPr>
            <p:cNvPr id="8" name="TextBox 7"/>
            <p:cNvSpPr txBox="1"/>
            <p:nvPr/>
          </p:nvSpPr>
          <p:spPr>
            <a:xfrm>
              <a:off x="584197" y="7219835"/>
              <a:ext cx="3488324" cy="564604"/>
            </a:xfrm>
            <a:prstGeom prst="rect">
              <a:avLst/>
            </a:prstGeom>
            <a:noFill/>
          </p:spPr>
          <p:txBody>
            <a:bodyPr wrap="square">
              <a:spAutoFit/>
            </a:bodyPr>
            <a:lstStyle/>
            <a:p>
              <a:pPr>
                <a:defRPr/>
              </a:pPr>
              <a:r>
                <a:rPr lang="en-US" sz="1400" dirty="0">
                  <a:latin typeface="Segoe" charset="0"/>
                </a:rPr>
                <a:t>Comprehensive</a:t>
              </a:r>
            </a:p>
          </p:txBody>
        </p:sp>
        <p:pic>
          <p:nvPicPr>
            <p:cNvPr id="9" name="Picture 24" descr="C:\Program Files\Microsoft Resource DVD Artwork\DVD_ART\Artwork_Imagery\HARDWARE_IMAGERY\Illustration - Misc Hardware\XML Icons\PC Running XML Web Service.png"/>
            <p:cNvPicPr>
              <a:picLocks noChangeAspect="1" noChangeArrowheads="1"/>
            </p:cNvPicPr>
            <p:nvPr/>
          </p:nvPicPr>
          <p:blipFill>
            <a:blip r:embed="rId10" cstate="print"/>
            <a:srcRect/>
            <a:stretch>
              <a:fillRect/>
            </a:stretch>
          </p:blipFill>
          <p:spPr bwMode="auto">
            <a:xfrm flipH="1">
              <a:off x="1676400" y="5638800"/>
              <a:ext cx="953608" cy="951470"/>
            </a:xfrm>
            <a:prstGeom prst="rect">
              <a:avLst/>
            </a:prstGeom>
            <a:noFill/>
            <a:ln w="9525">
              <a:noFill/>
              <a:miter lim="800000"/>
              <a:headEnd/>
              <a:tailEnd/>
            </a:ln>
          </p:spPr>
        </p:pic>
        <p:pic>
          <p:nvPicPr>
            <p:cNvPr id="10" name="Picture 25" descr="C:\Program Files\Microsoft Resource DVD Artwork\DVD_ART\Artwork_Imagery\HARDWARE_IMAGERY\Illustration - Misc Hardware\XML Icons\Server.png"/>
            <p:cNvPicPr>
              <a:picLocks noChangeAspect="1" noChangeArrowheads="1"/>
            </p:cNvPicPr>
            <p:nvPr/>
          </p:nvPicPr>
          <p:blipFill>
            <a:blip r:embed="rId11" cstate="print"/>
            <a:srcRect/>
            <a:stretch>
              <a:fillRect/>
            </a:stretch>
          </p:blipFill>
          <p:spPr bwMode="auto">
            <a:xfrm flipH="1">
              <a:off x="1371600" y="6209270"/>
              <a:ext cx="611660" cy="902249"/>
            </a:xfrm>
            <a:prstGeom prst="rect">
              <a:avLst/>
            </a:prstGeom>
            <a:noFill/>
            <a:ln w="9525">
              <a:noFill/>
              <a:miter lim="800000"/>
              <a:headEnd/>
              <a:tailEnd/>
            </a:ln>
          </p:spPr>
        </p:pic>
        <p:pic>
          <p:nvPicPr>
            <p:cNvPr id="11" name="Picture 6" descr="C:\Program Files\Microsoft Resource DVD Artwork\DVD_ART\Artwork_Imagery\HARDWARE_IMAGERY\Illustration - Misc Hardware\XML Icons\Pocket PC pda.png"/>
            <p:cNvPicPr>
              <a:picLocks noChangeAspect="1" noChangeArrowheads="1"/>
            </p:cNvPicPr>
            <p:nvPr/>
          </p:nvPicPr>
          <p:blipFill>
            <a:blip r:embed="rId12" cstate="print"/>
            <a:srcRect/>
            <a:stretch>
              <a:fillRect/>
            </a:stretch>
          </p:blipFill>
          <p:spPr bwMode="auto">
            <a:xfrm>
              <a:off x="2000861" y="6514070"/>
              <a:ext cx="285139" cy="543697"/>
            </a:xfrm>
            <a:prstGeom prst="rect">
              <a:avLst/>
            </a:prstGeom>
            <a:noFill/>
            <a:ln w="9525">
              <a:noFill/>
              <a:miter lim="800000"/>
              <a:headEnd/>
              <a:tailEnd/>
            </a:ln>
          </p:spPr>
        </p:pic>
      </p:grpSp>
      <p:grpSp>
        <p:nvGrpSpPr>
          <p:cNvPr id="5" name="Group 75"/>
          <p:cNvGrpSpPr>
            <a:grpSpLocks/>
          </p:cNvGrpSpPr>
          <p:nvPr/>
        </p:nvGrpSpPr>
        <p:grpSpPr bwMode="auto">
          <a:xfrm>
            <a:off x="7397395" y="2670395"/>
            <a:ext cx="1531144" cy="1169631"/>
            <a:chOff x="4191000" y="5638800"/>
            <a:chExt cx="2895600" cy="2145640"/>
          </a:xfrm>
        </p:grpSpPr>
        <p:pic>
          <p:nvPicPr>
            <p:cNvPr id="13" name="Picture 19" descr="C:\Program Files\Microsoft Resource DVD Artwork\DVD_ART\Artwork_Imagery\Shapes and Graphics\circular shapes\3d Disc shapes\Oval blue disc.png"/>
            <p:cNvPicPr>
              <a:picLocks noChangeAspect="1" noChangeArrowheads="1"/>
            </p:cNvPicPr>
            <p:nvPr/>
          </p:nvPicPr>
          <p:blipFill>
            <a:blip r:embed="rId8" cstate="print"/>
            <a:srcRect/>
            <a:stretch>
              <a:fillRect/>
            </a:stretch>
          </p:blipFill>
          <p:spPr bwMode="auto">
            <a:xfrm>
              <a:off x="4191000" y="6426669"/>
              <a:ext cx="2895600" cy="888531"/>
            </a:xfrm>
            <a:prstGeom prst="rect">
              <a:avLst/>
            </a:prstGeom>
            <a:noFill/>
            <a:ln w="9525">
              <a:noFill/>
              <a:miter lim="800000"/>
              <a:headEnd/>
              <a:tailEnd/>
            </a:ln>
          </p:spPr>
        </p:pic>
        <p:grpSp>
          <p:nvGrpSpPr>
            <p:cNvPr id="12" name="Group 73"/>
            <p:cNvGrpSpPr>
              <a:grpSpLocks/>
            </p:cNvGrpSpPr>
            <p:nvPr/>
          </p:nvGrpSpPr>
          <p:grpSpPr bwMode="auto">
            <a:xfrm>
              <a:off x="4495800" y="5638800"/>
              <a:ext cx="2209800" cy="2145640"/>
              <a:chOff x="4495800" y="5638800"/>
              <a:chExt cx="2209800" cy="2145640"/>
            </a:xfrm>
          </p:grpSpPr>
          <p:pic>
            <p:nvPicPr>
              <p:cNvPr id="15" name="Picture 50" descr="6-00295_puzzle"/>
              <p:cNvPicPr>
                <a:picLocks noChangeAspect="1" noChangeArrowheads="1"/>
              </p:cNvPicPr>
              <p:nvPr/>
            </p:nvPicPr>
            <p:blipFill>
              <a:blip r:embed="rId13" cstate="print"/>
              <a:srcRect/>
              <a:stretch>
                <a:fillRect/>
              </a:stretch>
            </p:blipFill>
            <p:spPr bwMode="auto">
              <a:xfrm>
                <a:off x="4800600" y="5638800"/>
                <a:ext cx="1447800" cy="1450539"/>
              </a:xfrm>
              <a:prstGeom prst="rect">
                <a:avLst/>
              </a:prstGeom>
              <a:noFill/>
              <a:ln w="9525">
                <a:noFill/>
                <a:miter lim="800000"/>
                <a:headEnd/>
                <a:tailEnd/>
              </a:ln>
            </p:spPr>
          </p:pic>
          <p:sp>
            <p:nvSpPr>
              <p:cNvPr id="16" name="TextBox 15"/>
              <p:cNvSpPr txBox="1"/>
              <p:nvPr/>
            </p:nvSpPr>
            <p:spPr>
              <a:xfrm>
                <a:off x="4495800" y="7219836"/>
                <a:ext cx="2209800" cy="564604"/>
              </a:xfrm>
              <a:prstGeom prst="rect">
                <a:avLst/>
              </a:prstGeom>
              <a:noFill/>
            </p:spPr>
            <p:txBody>
              <a:bodyPr>
                <a:spAutoFit/>
              </a:bodyPr>
              <a:lstStyle/>
              <a:p>
                <a:pPr>
                  <a:defRPr/>
                </a:pPr>
                <a:r>
                  <a:rPr lang="en-US" sz="1400" dirty="0">
                    <a:latin typeface="Segoe" charset="0"/>
                  </a:rPr>
                  <a:t>Integrated</a:t>
                </a:r>
              </a:p>
            </p:txBody>
          </p:sp>
        </p:grpSp>
      </p:grpSp>
      <p:grpSp>
        <p:nvGrpSpPr>
          <p:cNvPr id="14" name="Group 74"/>
          <p:cNvGrpSpPr>
            <a:grpSpLocks/>
          </p:cNvGrpSpPr>
          <p:nvPr/>
        </p:nvGrpSpPr>
        <p:grpSpPr bwMode="auto">
          <a:xfrm>
            <a:off x="7401337" y="4515510"/>
            <a:ext cx="1531144" cy="1003491"/>
            <a:chOff x="7620001" y="5943600"/>
            <a:chExt cx="2895600" cy="1840837"/>
          </a:xfrm>
        </p:grpSpPr>
        <p:pic>
          <p:nvPicPr>
            <p:cNvPr id="18" name="Picture 19" descr="C:\Program Files\Microsoft Resource DVD Artwork\DVD_ART\Artwork_Imagery\Shapes and Graphics\circular shapes\3d Disc shapes\Oval blue disc.png"/>
            <p:cNvPicPr>
              <a:picLocks noChangeAspect="1" noChangeArrowheads="1"/>
            </p:cNvPicPr>
            <p:nvPr/>
          </p:nvPicPr>
          <p:blipFill>
            <a:blip r:embed="rId8" cstate="print"/>
            <a:srcRect/>
            <a:stretch>
              <a:fillRect/>
            </a:stretch>
          </p:blipFill>
          <p:spPr bwMode="auto">
            <a:xfrm>
              <a:off x="7620001" y="6426669"/>
              <a:ext cx="2895600" cy="888532"/>
            </a:xfrm>
            <a:prstGeom prst="rect">
              <a:avLst/>
            </a:prstGeom>
            <a:noFill/>
            <a:ln w="9525">
              <a:noFill/>
              <a:miter lim="800000"/>
              <a:headEnd/>
              <a:tailEnd/>
            </a:ln>
          </p:spPr>
        </p:pic>
        <p:pic>
          <p:nvPicPr>
            <p:cNvPr id="19" name="Picture 38" descr="XP icon control panel"/>
            <p:cNvPicPr>
              <a:picLocks noChangeAspect="1" noChangeArrowheads="1"/>
            </p:cNvPicPr>
            <p:nvPr/>
          </p:nvPicPr>
          <p:blipFill>
            <a:blip r:embed="rId14" cstate="print"/>
            <a:srcRect/>
            <a:stretch>
              <a:fillRect/>
            </a:stretch>
          </p:blipFill>
          <p:spPr bwMode="auto">
            <a:xfrm>
              <a:off x="8686800" y="5943600"/>
              <a:ext cx="953958" cy="957784"/>
            </a:xfrm>
            <a:prstGeom prst="rect">
              <a:avLst/>
            </a:prstGeom>
            <a:noFill/>
            <a:ln w="9525">
              <a:noFill/>
              <a:miter lim="800000"/>
              <a:headEnd/>
              <a:tailEnd/>
            </a:ln>
          </p:spPr>
        </p:pic>
        <p:sp>
          <p:nvSpPr>
            <p:cNvPr id="20" name="TextBox 19"/>
            <p:cNvSpPr txBox="1"/>
            <p:nvPr/>
          </p:nvSpPr>
          <p:spPr>
            <a:xfrm>
              <a:off x="7924801" y="7219841"/>
              <a:ext cx="2209801" cy="564596"/>
            </a:xfrm>
            <a:prstGeom prst="rect">
              <a:avLst/>
            </a:prstGeom>
            <a:noFill/>
          </p:spPr>
          <p:txBody>
            <a:bodyPr>
              <a:spAutoFit/>
            </a:bodyPr>
            <a:lstStyle/>
            <a:p>
              <a:pPr>
                <a:defRPr/>
              </a:pPr>
              <a:r>
                <a:rPr lang="en-US" sz="1400" dirty="0">
                  <a:latin typeface="Segoe" charset="0"/>
                </a:rPr>
                <a:t>Simplified</a:t>
              </a:r>
            </a:p>
          </p:txBody>
        </p:sp>
      </p:grpSp>
    </p:spTree>
    <p:extLst>
      <p:ext uri="{BB962C8B-B14F-4D97-AF65-F5344CB8AC3E}">
        <p14:creationId xmlns:p14="http://schemas.microsoft.com/office/powerpoint/2010/main" val="1379563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970716A-3903-4513-8D24-4073FC1E69D8}"/>
                                            </p:graphicEl>
                                          </p:spTgt>
                                        </p:tgtEl>
                                        <p:attrNameLst>
                                          <p:attrName>style.visibility</p:attrName>
                                        </p:attrNameLst>
                                      </p:cBhvr>
                                      <p:to>
                                        <p:strVal val="visible"/>
                                      </p:to>
                                    </p:set>
                                    <p:animEffect transition="in" filter="fade">
                                      <p:cBhvr>
                                        <p:cTn id="7" dur="500"/>
                                        <p:tgtEl>
                                          <p:spTgt spid="4">
                                            <p:graphicEl>
                                              <a:dgm id="{5970716A-3903-4513-8D24-4073FC1E69D8}"/>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C9D7D1AC-8544-47B0-AECE-FC3FD17AFB41}"/>
                                            </p:graphicEl>
                                          </p:spTgt>
                                        </p:tgtEl>
                                        <p:attrNameLst>
                                          <p:attrName>style.visibility</p:attrName>
                                        </p:attrNameLst>
                                      </p:cBhvr>
                                      <p:to>
                                        <p:strVal val="visible"/>
                                      </p:to>
                                    </p:set>
                                    <p:animEffect transition="in" filter="fade">
                                      <p:cBhvr>
                                        <p:cTn id="10" dur="500"/>
                                        <p:tgtEl>
                                          <p:spTgt spid="4">
                                            <p:graphicEl>
                                              <a:dgm id="{C9D7D1AC-8544-47B0-AECE-FC3FD17AFB41}"/>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20B77D7D-63C6-4572-A19E-36B2CC26D97F}"/>
                                            </p:graphicEl>
                                          </p:spTgt>
                                        </p:tgtEl>
                                        <p:attrNameLst>
                                          <p:attrName>style.visibility</p:attrName>
                                        </p:attrNameLst>
                                      </p:cBhvr>
                                      <p:to>
                                        <p:strVal val="visible"/>
                                      </p:to>
                                    </p:set>
                                    <p:animEffect transition="in" filter="fade">
                                      <p:cBhvr>
                                        <p:cTn id="15" dur="500"/>
                                        <p:tgtEl>
                                          <p:spTgt spid="4">
                                            <p:graphicEl>
                                              <a:dgm id="{20B77D7D-63C6-4572-A19E-36B2CC26D97F}"/>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CFDE350B-CE0B-4815-BA97-7F743A523B02}"/>
                                            </p:graphicEl>
                                          </p:spTgt>
                                        </p:tgtEl>
                                        <p:attrNameLst>
                                          <p:attrName>style.visibility</p:attrName>
                                        </p:attrNameLst>
                                      </p:cBhvr>
                                      <p:to>
                                        <p:strVal val="visible"/>
                                      </p:to>
                                    </p:set>
                                    <p:animEffect transition="in" filter="fade">
                                      <p:cBhvr>
                                        <p:cTn id="18" dur="500"/>
                                        <p:tgtEl>
                                          <p:spTgt spid="4">
                                            <p:graphicEl>
                                              <a:dgm id="{CFDE350B-CE0B-4815-BA97-7F743A523B02}"/>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E9EF1D1C-3D8D-44C2-BD6B-A4B56B16074F}"/>
                                            </p:graphicEl>
                                          </p:spTgt>
                                        </p:tgtEl>
                                        <p:attrNameLst>
                                          <p:attrName>style.visibility</p:attrName>
                                        </p:attrNameLst>
                                      </p:cBhvr>
                                      <p:to>
                                        <p:strVal val="visible"/>
                                      </p:to>
                                    </p:set>
                                    <p:animEffect transition="in" filter="fade">
                                      <p:cBhvr>
                                        <p:cTn id="23" dur="500"/>
                                        <p:tgtEl>
                                          <p:spTgt spid="4">
                                            <p:graphicEl>
                                              <a:dgm id="{E9EF1D1C-3D8D-44C2-BD6B-A4B56B16074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89A78818-4AC4-4B85-96C6-C61FF40523C7}"/>
                                            </p:graphicEl>
                                          </p:spTgt>
                                        </p:tgtEl>
                                        <p:attrNameLst>
                                          <p:attrName>style.visibility</p:attrName>
                                        </p:attrNameLst>
                                      </p:cBhvr>
                                      <p:to>
                                        <p:strVal val="visible"/>
                                      </p:to>
                                    </p:set>
                                    <p:animEffect transition="in" filter="fade">
                                      <p:cBhvr>
                                        <p:cTn id="26" dur="500"/>
                                        <p:tgtEl>
                                          <p:spTgt spid="4">
                                            <p:graphicEl>
                                              <a:dgm id="{89A78818-4AC4-4B85-96C6-C61FF40523C7}"/>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E1C653D6-C86F-430E-BF88-50CF59930DF3}"/>
                                            </p:graphicEl>
                                          </p:spTgt>
                                        </p:tgtEl>
                                        <p:attrNameLst>
                                          <p:attrName>style.visibility</p:attrName>
                                        </p:attrNameLst>
                                      </p:cBhvr>
                                      <p:to>
                                        <p:strVal val="visible"/>
                                      </p:to>
                                    </p:set>
                                    <p:animEffect transition="in" filter="fade">
                                      <p:cBhvr>
                                        <p:cTn id="31" dur="500"/>
                                        <p:tgtEl>
                                          <p:spTgt spid="4">
                                            <p:graphicEl>
                                              <a:dgm id="{E1C653D6-C86F-430E-BF88-50CF59930DF3}"/>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5F191FED-B271-4A27-87FD-E5719AF3434D}"/>
                                            </p:graphicEl>
                                          </p:spTgt>
                                        </p:tgtEl>
                                        <p:attrNameLst>
                                          <p:attrName>style.visibility</p:attrName>
                                        </p:attrNameLst>
                                      </p:cBhvr>
                                      <p:to>
                                        <p:strVal val="visible"/>
                                      </p:to>
                                    </p:set>
                                    <p:animEffect transition="in" filter="fade">
                                      <p:cBhvr>
                                        <p:cTn id="34" dur="500"/>
                                        <p:tgtEl>
                                          <p:spTgt spid="4">
                                            <p:graphicEl>
                                              <a:dgm id="{5F191FED-B271-4A27-87FD-E5719AF3434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DDEB60ED-867D-402B-AB16-A8286BF0F4BA}"/>
                                            </p:graphicEl>
                                          </p:spTgt>
                                        </p:tgtEl>
                                        <p:attrNameLst>
                                          <p:attrName>style.visibility</p:attrName>
                                        </p:attrNameLst>
                                      </p:cBhvr>
                                      <p:to>
                                        <p:strVal val="visible"/>
                                      </p:to>
                                    </p:set>
                                    <p:animEffect transition="in" filter="fade">
                                      <p:cBhvr>
                                        <p:cTn id="39" dur="500"/>
                                        <p:tgtEl>
                                          <p:spTgt spid="4">
                                            <p:graphicEl>
                                              <a:dgm id="{DDEB60ED-867D-402B-AB16-A8286BF0F4BA}"/>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CCF1FE5A-7568-4C64-8E79-EB29F5B1722E}"/>
                                            </p:graphicEl>
                                          </p:spTgt>
                                        </p:tgtEl>
                                        <p:attrNameLst>
                                          <p:attrName>style.visibility</p:attrName>
                                        </p:attrNameLst>
                                      </p:cBhvr>
                                      <p:to>
                                        <p:strVal val="visible"/>
                                      </p:to>
                                    </p:set>
                                    <p:animEffect transition="in" filter="fade">
                                      <p:cBhvr>
                                        <p:cTn id="42" dur="500"/>
                                        <p:tgtEl>
                                          <p:spTgt spid="4">
                                            <p:graphicEl>
                                              <a:dgm id="{CCF1FE5A-7568-4C64-8E79-EB29F5B1722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Forefront </a:t>
            </a:r>
            <a:r>
              <a:rPr sz="3200" dirty="0" smtClean="0"/>
              <a:t>TMG Deployment Scenarios</a:t>
            </a:r>
            <a:endParaRPr lang="en-US" sz="3200" dirty="0"/>
          </a:p>
        </p:txBody>
      </p:sp>
      <p:graphicFrame>
        <p:nvGraphicFramePr>
          <p:cNvPr id="4" name="Content Placeholder 3"/>
          <p:cNvGraphicFramePr>
            <a:graphicFrameLocks noGrp="1"/>
          </p:cNvGraphicFramePr>
          <p:nvPr>
            <p:ph idx="1"/>
          </p:nvPr>
        </p:nvGraphicFramePr>
        <p:xfrm>
          <a:off x="381000" y="1143000"/>
          <a:ext cx="8382000" cy="4987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8751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0A1D7FF-2679-4977-835F-DEDF547B1DC6}"/>
                                            </p:graphicEl>
                                          </p:spTgt>
                                        </p:tgtEl>
                                        <p:attrNameLst>
                                          <p:attrName>style.visibility</p:attrName>
                                        </p:attrNameLst>
                                      </p:cBhvr>
                                      <p:to>
                                        <p:strVal val="visible"/>
                                      </p:to>
                                    </p:set>
                                    <p:animEffect transition="in" filter="fade">
                                      <p:cBhvr>
                                        <p:cTn id="7" dur="500"/>
                                        <p:tgtEl>
                                          <p:spTgt spid="4">
                                            <p:graphicEl>
                                              <a:dgm id="{50A1D7FF-2679-4977-835F-DEDF547B1DC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538CC1E5-AA38-4468-B62F-7D5E6860D54D}"/>
                                            </p:graphicEl>
                                          </p:spTgt>
                                        </p:tgtEl>
                                        <p:attrNameLst>
                                          <p:attrName>style.visibility</p:attrName>
                                        </p:attrNameLst>
                                      </p:cBhvr>
                                      <p:to>
                                        <p:strVal val="visible"/>
                                      </p:to>
                                    </p:set>
                                    <p:animEffect transition="in" filter="fade">
                                      <p:cBhvr>
                                        <p:cTn id="10" dur="500"/>
                                        <p:tgtEl>
                                          <p:spTgt spid="4">
                                            <p:graphicEl>
                                              <a:dgm id="{538CC1E5-AA38-4468-B62F-7D5E6860D54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0998F4DC-7B1B-4D15-97A7-2E2B0B6D6140}"/>
                                            </p:graphicEl>
                                          </p:spTgt>
                                        </p:tgtEl>
                                        <p:attrNameLst>
                                          <p:attrName>style.visibility</p:attrName>
                                        </p:attrNameLst>
                                      </p:cBhvr>
                                      <p:to>
                                        <p:strVal val="visible"/>
                                      </p:to>
                                    </p:set>
                                    <p:animEffect transition="in" filter="fade">
                                      <p:cBhvr>
                                        <p:cTn id="15" dur="500"/>
                                        <p:tgtEl>
                                          <p:spTgt spid="4">
                                            <p:graphicEl>
                                              <a:dgm id="{0998F4DC-7B1B-4D15-97A7-2E2B0B6D614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4307C230-0B98-495F-99B6-2EC2AE20A95C}"/>
                                            </p:graphicEl>
                                          </p:spTgt>
                                        </p:tgtEl>
                                        <p:attrNameLst>
                                          <p:attrName>style.visibility</p:attrName>
                                        </p:attrNameLst>
                                      </p:cBhvr>
                                      <p:to>
                                        <p:strVal val="visible"/>
                                      </p:to>
                                    </p:set>
                                    <p:animEffect transition="in" filter="fade">
                                      <p:cBhvr>
                                        <p:cTn id="18" dur="500"/>
                                        <p:tgtEl>
                                          <p:spTgt spid="4">
                                            <p:graphicEl>
                                              <a:dgm id="{4307C230-0B98-495F-99B6-2EC2AE20A95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15E5C8C1-ECB7-44CA-B729-12DC7E101F51}"/>
                                            </p:graphicEl>
                                          </p:spTgt>
                                        </p:tgtEl>
                                        <p:attrNameLst>
                                          <p:attrName>style.visibility</p:attrName>
                                        </p:attrNameLst>
                                      </p:cBhvr>
                                      <p:to>
                                        <p:strVal val="visible"/>
                                      </p:to>
                                    </p:set>
                                    <p:animEffect transition="in" filter="fade">
                                      <p:cBhvr>
                                        <p:cTn id="23" dur="500"/>
                                        <p:tgtEl>
                                          <p:spTgt spid="4">
                                            <p:graphicEl>
                                              <a:dgm id="{15E5C8C1-ECB7-44CA-B729-12DC7E101F51}"/>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F3BD1ADB-B209-46D7-86D4-306547FC3921}"/>
                                            </p:graphicEl>
                                          </p:spTgt>
                                        </p:tgtEl>
                                        <p:attrNameLst>
                                          <p:attrName>style.visibility</p:attrName>
                                        </p:attrNameLst>
                                      </p:cBhvr>
                                      <p:to>
                                        <p:strVal val="visible"/>
                                      </p:to>
                                    </p:set>
                                    <p:animEffect transition="in" filter="fade">
                                      <p:cBhvr>
                                        <p:cTn id="26" dur="500"/>
                                        <p:tgtEl>
                                          <p:spTgt spid="4">
                                            <p:graphicEl>
                                              <a:dgm id="{F3BD1ADB-B209-46D7-86D4-306547FC392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21F8927D-5671-4958-8ADC-EA57C4562531}"/>
                                            </p:graphicEl>
                                          </p:spTgt>
                                        </p:tgtEl>
                                        <p:attrNameLst>
                                          <p:attrName>style.visibility</p:attrName>
                                        </p:attrNameLst>
                                      </p:cBhvr>
                                      <p:to>
                                        <p:strVal val="visible"/>
                                      </p:to>
                                    </p:set>
                                    <p:animEffect transition="in" filter="fade">
                                      <p:cBhvr>
                                        <p:cTn id="31" dur="500"/>
                                        <p:tgtEl>
                                          <p:spTgt spid="4">
                                            <p:graphicEl>
                                              <a:dgm id="{21F8927D-5671-4958-8ADC-EA57C4562531}"/>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3591E8BA-C28E-44BB-B37E-DAFC1526BDDD}"/>
                                            </p:graphicEl>
                                          </p:spTgt>
                                        </p:tgtEl>
                                        <p:attrNameLst>
                                          <p:attrName>style.visibility</p:attrName>
                                        </p:attrNameLst>
                                      </p:cBhvr>
                                      <p:to>
                                        <p:strVal val="visible"/>
                                      </p:to>
                                    </p:set>
                                    <p:animEffect transition="in" filter="fade">
                                      <p:cBhvr>
                                        <p:cTn id="34" dur="500"/>
                                        <p:tgtEl>
                                          <p:spTgt spid="4">
                                            <p:graphicEl>
                                              <a:dgm id="{3591E8BA-C28E-44BB-B37E-DAFC1526BDD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Features Summary</a:t>
            </a:r>
            <a:endParaRPr sz="3200" dirty="0">
              <a:solidFill>
                <a:srgbClr val="FF0000"/>
              </a:solidFill>
            </a:endParaRPr>
          </a:p>
        </p:txBody>
      </p:sp>
      <p:graphicFrame>
        <p:nvGraphicFramePr>
          <p:cNvPr id="4" name="Table Placeholder 3"/>
          <p:cNvGraphicFramePr>
            <a:graphicFrameLocks noGrp="1"/>
          </p:cNvGraphicFramePr>
          <p:nvPr>
            <p:ph idx="1"/>
          </p:nvPr>
        </p:nvGraphicFramePr>
        <p:xfrm>
          <a:off x="225973" y="884238"/>
          <a:ext cx="8458200" cy="544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5572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57F4E68D-2406-4683-9FDC-5CD829AD95EB}"/>
                                            </p:graphicEl>
                                          </p:spTgt>
                                        </p:tgtEl>
                                        <p:attrNameLst>
                                          <p:attrName>style.visibility</p:attrName>
                                        </p:attrNameLst>
                                      </p:cBhvr>
                                      <p:to>
                                        <p:strVal val="visible"/>
                                      </p:to>
                                    </p:set>
                                    <p:anim calcmode="lin" valueType="num">
                                      <p:cBhvr additive="base">
                                        <p:cTn id="7" dur="500" fill="hold"/>
                                        <p:tgtEl>
                                          <p:spTgt spid="4">
                                            <p:graphicEl>
                                              <a:dgm id="{57F4E68D-2406-4683-9FDC-5CD829AD95E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57F4E68D-2406-4683-9FDC-5CD829AD95EB}"/>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1A471214-5102-4121-8EE6-A7DA1F2F5C48}"/>
                                            </p:graphicEl>
                                          </p:spTgt>
                                        </p:tgtEl>
                                        <p:attrNameLst>
                                          <p:attrName>style.visibility</p:attrName>
                                        </p:attrNameLst>
                                      </p:cBhvr>
                                      <p:to>
                                        <p:strVal val="visible"/>
                                      </p:to>
                                    </p:set>
                                    <p:anim calcmode="lin" valueType="num">
                                      <p:cBhvr additive="base">
                                        <p:cTn id="11" dur="500" fill="hold"/>
                                        <p:tgtEl>
                                          <p:spTgt spid="4">
                                            <p:graphicEl>
                                              <a:dgm id="{1A471214-5102-4121-8EE6-A7DA1F2F5C48}"/>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1A471214-5102-4121-8EE6-A7DA1F2F5C48}"/>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graphicEl>
                                              <a:dgm id="{D979AD33-8715-4681-A310-D7A5B6A968F0}"/>
                                            </p:graphicEl>
                                          </p:spTgt>
                                        </p:tgtEl>
                                        <p:attrNameLst>
                                          <p:attrName>style.visibility</p:attrName>
                                        </p:attrNameLst>
                                      </p:cBhvr>
                                      <p:to>
                                        <p:strVal val="visible"/>
                                      </p:to>
                                    </p:set>
                                    <p:anim calcmode="lin" valueType="num">
                                      <p:cBhvr additive="base">
                                        <p:cTn id="15" dur="500" fill="hold"/>
                                        <p:tgtEl>
                                          <p:spTgt spid="4">
                                            <p:graphicEl>
                                              <a:dgm id="{D979AD33-8715-4681-A310-D7A5B6A968F0}"/>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graphicEl>
                                              <a:dgm id="{D979AD33-8715-4681-A310-D7A5B6A968F0}"/>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graphicEl>
                                              <a:dgm id="{4B90A3B4-5996-4E15-BE3B-ED212D481437}"/>
                                            </p:graphicEl>
                                          </p:spTgt>
                                        </p:tgtEl>
                                        <p:attrNameLst>
                                          <p:attrName>style.visibility</p:attrName>
                                        </p:attrNameLst>
                                      </p:cBhvr>
                                      <p:to>
                                        <p:strVal val="visible"/>
                                      </p:to>
                                    </p:set>
                                    <p:anim calcmode="lin" valueType="num">
                                      <p:cBhvr additive="base">
                                        <p:cTn id="21" dur="500" fill="hold"/>
                                        <p:tgtEl>
                                          <p:spTgt spid="4">
                                            <p:graphicEl>
                                              <a:dgm id="{4B90A3B4-5996-4E15-BE3B-ED212D481437}"/>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graphicEl>
                                              <a:dgm id="{4B90A3B4-5996-4E15-BE3B-ED212D481437}"/>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
                                            <p:graphicEl>
                                              <a:dgm id="{DF987763-AB98-4985-834D-5F7F6B7B2704}"/>
                                            </p:graphicEl>
                                          </p:spTgt>
                                        </p:tgtEl>
                                        <p:attrNameLst>
                                          <p:attrName>style.visibility</p:attrName>
                                        </p:attrNameLst>
                                      </p:cBhvr>
                                      <p:to>
                                        <p:strVal val="visible"/>
                                      </p:to>
                                    </p:set>
                                    <p:anim calcmode="lin" valueType="num">
                                      <p:cBhvr additive="base">
                                        <p:cTn id="25" dur="500" fill="hold"/>
                                        <p:tgtEl>
                                          <p:spTgt spid="4">
                                            <p:graphicEl>
                                              <a:dgm id="{DF987763-AB98-4985-834D-5F7F6B7B2704}"/>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DF987763-AB98-4985-834D-5F7F6B7B2704}"/>
                                            </p:graphic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
                                            <p:graphicEl>
                                              <a:dgm id="{76AD7314-BBED-4452-9F29-9963669152CC}"/>
                                            </p:graphicEl>
                                          </p:spTgt>
                                        </p:tgtEl>
                                        <p:attrNameLst>
                                          <p:attrName>style.visibility</p:attrName>
                                        </p:attrNameLst>
                                      </p:cBhvr>
                                      <p:to>
                                        <p:strVal val="visible"/>
                                      </p:to>
                                    </p:set>
                                    <p:anim calcmode="lin" valueType="num">
                                      <p:cBhvr additive="base">
                                        <p:cTn id="29" dur="500" fill="hold"/>
                                        <p:tgtEl>
                                          <p:spTgt spid="4">
                                            <p:graphicEl>
                                              <a:dgm id="{76AD7314-BBED-4452-9F29-9963669152CC}"/>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graphicEl>
                                              <a:dgm id="{76AD7314-BBED-4452-9F29-9963669152CC}"/>
                                            </p:graphic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graphicEl>
                                              <a:dgm id="{D4536EDB-F0EA-45BB-AE8A-492CF584FAD7}"/>
                                            </p:graphicEl>
                                          </p:spTgt>
                                        </p:tgtEl>
                                        <p:attrNameLst>
                                          <p:attrName>style.visibility</p:attrName>
                                        </p:attrNameLst>
                                      </p:cBhvr>
                                      <p:to>
                                        <p:strVal val="visible"/>
                                      </p:to>
                                    </p:set>
                                    <p:anim calcmode="lin" valueType="num">
                                      <p:cBhvr additive="base">
                                        <p:cTn id="35" dur="500" fill="hold"/>
                                        <p:tgtEl>
                                          <p:spTgt spid="4">
                                            <p:graphicEl>
                                              <a:dgm id="{D4536EDB-F0EA-45BB-AE8A-492CF584FAD7}"/>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graphicEl>
                                              <a:dgm id="{D4536EDB-F0EA-45BB-AE8A-492CF584FAD7}"/>
                                            </p:graphic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
                                            <p:graphicEl>
                                              <a:dgm id="{9CAA0D37-DDA4-4356-8050-62BD28F3A455}"/>
                                            </p:graphicEl>
                                          </p:spTgt>
                                        </p:tgtEl>
                                        <p:attrNameLst>
                                          <p:attrName>style.visibility</p:attrName>
                                        </p:attrNameLst>
                                      </p:cBhvr>
                                      <p:to>
                                        <p:strVal val="visible"/>
                                      </p:to>
                                    </p:set>
                                    <p:anim calcmode="lin" valueType="num">
                                      <p:cBhvr additive="base">
                                        <p:cTn id="39" dur="500" fill="hold"/>
                                        <p:tgtEl>
                                          <p:spTgt spid="4">
                                            <p:graphicEl>
                                              <a:dgm id="{9CAA0D37-DDA4-4356-8050-62BD28F3A455}"/>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graphicEl>
                                              <a:dgm id="{9CAA0D37-DDA4-4356-8050-62BD28F3A455}"/>
                                            </p:graphic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
                                            <p:graphicEl>
                                              <a:dgm id="{EF770F6C-4ED8-416F-B584-756C2D682368}"/>
                                            </p:graphicEl>
                                          </p:spTgt>
                                        </p:tgtEl>
                                        <p:attrNameLst>
                                          <p:attrName>style.visibility</p:attrName>
                                        </p:attrNameLst>
                                      </p:cBhvr>
                                      <p:to>
                                        <p:strVal val="visible"/>
                                      </p:to>
                                    </p:set>
                                    <p:anim calcmode="lin" valueType="num">
                                      <p:cBhvr additive="base">
                                        <p:cTn id="43" dur="500" fill="hold"/>
                                        <p:tgtEl>
                                          <p:spTgt spid="4">
                                            <p:graphicEl>
                                              <a:dgm id="{EF770F6C-4ED8-416F-B584-756C2D682368}"/>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graphicEl>
                                              <a:dgm id="{EF770F6C-4ED8-416F-B584-756C2D682368}"/>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graphicEl>
                                              <a:dgm id="{CD2BB864-AE08-45D8-B1DF-13C14795B29B}"/>
                                            </p:graphicEl>
                                          </p:spTgt>
                                        </p:tgtEl>
                                        <p:attrNameLst>
                                          <p:attrName>style.visibility</p:attrName>
                                        </p:attrNameLst>
                                      </p:cBhvr>
                                      <p:to>
                                        <p:strVal val="visible"/>
                                      </p:to>
                                    </p:set>
                                    <p:anim calcmode="lin" valueType="num">
                                      <p:cBhvr additive="base">
                                        <p:cTn id="49" dur="500" fill="hold"/>
                                        <p:tgtEl>
                                          <p:spTgt spid="4">
                                            <p:graphicEl>
                                              <a:dgm id="{CD2BB864-AE08-45D8-B1DF-13C14795B29B}"/>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graphicEl>
                                              <a:dgm id="{CD2BB864-AE08-45D8-B1DF-13C14795B29B}"/>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graphicEl>
                                              <a:dgm id="{4CECAC63-B014-4987-A2ED-FF75463403D8}"/>
                                            </p:graphicEl>
                                          </p:spTgt>
                                        </p:tgtEl>
                                        <p:attrNameLst>
                                          <p:attrName>style.visibility</p:attrName>
                                        </p:attrNameLst>
                                      </p:cBhvr>
                                      <p:to>
                                        <p:strVal val="visible"/>
                                      </p:to>
                                    </p:set>
                                    <p:anim calcmode="lin" valueType="num">
                                      <p:cBhvr additive="base">
                                        <p:cTn id="53" dur="500" fill="hold"/>
                                        <p:tgtEl>
                                          <p:spTgt spid="4">
                                            <p:graphicEl>
                                              <a:dgm id="{4CECAC63-B014-4987-A2ED-FF75463403D8}"/>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graphicEl>
                                              <a:dgm id="{4CECAC63-B014-4987-A2ED-FF75463403D8}"/>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
                                            <p:graphicEl>
                                              <a:dgm id="{66536A3E-5A30-425D-A3A1-2900DE3F0795}"/>
                                            </p:graphicEl>
                                          </p:spTgt>
                                        </p:tgtEl>
                                        <p:attrNameLst>
                                          <p:attrName>style.visibility</p:attrName>
                                        </p:attrNameLst>
                                      </p:cBhvr>
                                      <p:to>
                                        <p:strVal val="visible"/>
                                      </p:to>
                                    </p:set>
                                    <p:anim calcmode="lin" valueType="num">
                                      <p:cBhvr additive="base">
                                        <p:cTn id="57" dur="500" fill="hold"/>
                                        <p:tgtEl>
                                          <p:spTgt spid="4">
                                            <p:graphicEl>
                                              <a:dgm id="{66536A3E-5A30-425D-A3A1-2900DE3F0795}"/>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graphicEl>
                                              <a:dgm id="{66536A3E-5A30-425D-A3A1-2900DE3F0795}"/>
                                            </p:graphic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
                                            <p:graphicEl>
                                              <a:dgm id="{9F9C550B-8BCA-464F-9A50-20DD1515F558}"/>
                                            </p:graphicEl>
                                          </p:spTgt>
                                        </p:tgtEl>
                                        <p:attrNameLst>
                                          <p:attrName>style.visibility</p:attrName>
                                        </p:attrNameLst>
                                      </p:cBhvr>
                                      <p:to>
                                        <p:strVal val="visible"/>
                                      </p:to>
                                    </p:set>
                                    <p:anim calcmode="lin" valueType="num">
                                      <p:cBhvr additive="base">
                                        <p:cTn id="63" dur="500" fill="hold"/>
                                        <p:tgtEl>
                                          <p:spTgt spid="4">
                                            <p:graphicEl>
                                              <a:dgm id="{9F9C550B-8BCA-464F-9A50-20DD1515F558}"/>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graphicEl>
                                              <a:dgm id="{9F9C550B-8BCA-464F-9A50-20DD1515F558}"/>
                                            </p:graphic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
                                            <p:graphicEl>
                                              <a:dgm id="{D4EF0990-311E-401E-8ACD-D8F5381CE990}"/>
                                            </p:graphicEl>
                                          </p:spTgt>
                                        </p:tgtEl>
                                        <p:attrNameLst>
                                          <p:attrName>style.visibility</p:attrName>
                                        </p:attrNameLst>
                                      </p:cBhvr>
                                      <p:to>
                                        <p:strVal val="visible"/>
                                      </p:to>
                                    </p:set>
                                    <p:anim calcmode="lin" valueType="num">
                                      <p:cBhvr additive="base">
                                        <p:cTn id="67" dur="500" fill="hold"/>
                                        <p:tgtEl>
                                          <p:spTgt spid="4">
                                            <p:graphicEl>
                                              <a:dgm id="{D4EF0990-311E-401E-8ACD-D8F5381CE990}"/>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graphicEl>
                                              <a:dgm id="{D4EF0990-311E-401E-8ACD-D8F5381CE990}"/>
                                            </p:graphicEl>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
                                            <p:graphicEl>
                                              <a:dgm id="{16713CCC-4594-4BED-BF55-FA17D48E84DE}"/>
                                            </p:graphicEl>
                                          </p:spTgt>
                                        </p:tgtEl>
                                        <p:attrNameLst>
                                          <p:attrName>style.visibility</p:attrName>
                                        </p:attrNameLst>
                                      </p:cBhvr>
                                      <p:to>
                                        <p:strVal val="visible"/>
                                      </p:to>
                                    </p:set>
                                    <p:anim calcmode="lin" valueType="num">
                                      <p:cBhvr additive="base">
                                        <p:cTn id="71" dur="500" fill="hold"/>
                                        <p:tgtEl>
                                          <p:spTgt spid="4">
                                            <p:graphicEl>
                                              <a:dgm id="{16713CCC-4594-4BED-BF55-FA17D48E84DE}"/>
                                            </p:graphicEl>
                                          </p:spTgt>
                                        </p:tgtEl>
                                        <p:attrNameLst>
                                          <p:attrName>ppt_x</p:attrName>
                                        </p:attrNameLst>
                                      </p:cBhvr>
                                      <p:tavLst>
                                        <p:tav tm="0">
                                          <p:val>
                                            <p:strVal val="#ppt_x"/>
                                          </p:val>
                                        </p:tav>
                                        <p:tav tm="100000">
                                          <p:val>
                                            <p:strVal val="#ppt_x"/>
                                          </p:val>
                                        </p:tav>
                                      </p:tavLst>
                                    </p:anim>
                                    <p:anim calcmode="lin" valueType="num">
                                      <p:cBhvr additive="base">
                                        <p:cTn id="72" dur="500" fill="hold"/>
                                        <p:tgtEl>
                                          <p:spTgt spid="4">
                                            <p:graphicEl>
                                              <a:dgm id="{16713CCC-4594-4BED-BF55-FA17D48E84DE}"/>
                                            </p:graphic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4">
                                            <p:graphicEl>
                                              <a:dgm id="{01084116-B794-40F6-9830-C185D6FE9448}"/>
                                            </p:graphicEl>
                                          </p:spTgt>
                                        </p:tgtEl>
                                        <p:attrNameLst>
                                          <p:attrName>style.visibility</p:attrName>
                                        </p:attrNameLst>
                                      </p:cBhvr>
                                      <p:to>
                                        <p:strVal val="visible"/>
                                      </p:to>
                                    </p:set>
                                    <p:anim calcmode="lin" valueType="num">
                                      <p:cBhvr additive="base">
                                        <p:cTn id="77" dur="500" fill="hold"/>
                                        <p:tgtEl>
                                          <p:spTgt spid="4">
                                            <p:graphicEl>
                                              <a:dgm id="{01084116-B794-40F6-9830-C185D6FE9448}"/>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4">
                                            <p:graphicEl>
                                              <a:dgm id="{01084116-B794-40F6-9830-C185D6FE9448}"/>
                                            </p:graphic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
                                            <p:graphicEl>
                                              <a:dgm id="{45912079-8ECC-4C7A-8714-2794BE23294E}"/>
                                            </p:graphicEl>
                                          </p:spTgt>
                                        </p:tgtEl>
                                        <p:attrNameLst>
                                          <p:attrName>style.visibility</p:attrName>
                                        </p:attrNameLst>
                                      </p:cBhvr>
                                      <p:to>
                                        <p:strVal val="visible"/>
                                      </p:to>
                                    </p:set>
                                    <p:anim calcmode="lin" valueType="num">
                                      <p:cBhvr additive="base">
                                        <p:cTn id="81" dur="500" fill="hold"/>
                                        <p:tgtEl>
                                          <p:spTgt spid="4">
                                            <p:graphicEl>
                                              <a:dgm id="{45912079-8ECC-4C7A-8714-2794BE23294E}"/>
                                            </p:graphicEl>
                                          </p:spTgt>
                                        </p:tgtEl>
                                        <p:attrNameLst>
                                          <p:attrName>ppt_x</p:attrName>
                                        </p:attrNameLst>
                                      </p:cBhvr>
                                      <p:tavLst>
                                        <p:tav tm="0">
                                          <p:val>
                                            <p:strVal val="#ppt_x"/>
                                          </p:val>
                                        </p:tav>
                                        <p:tav tm="100000">
                                          <p:val>
                                            <p:strVal val="#ppt_x"/>
                                          </p:val>
                                        </p:tav>
                                      </p:tavLst>
                                    </p:anim>
                                    <p:anim calcmode="lin" valueType="num">
                                      <p:cBhvr additive="base">
                                        <p:cTn id="82" dur="500" fill="hold"/>
                                        <p:tgtEl>
                                          <p:spTgt spid="4">
                                            <p:graphicEl>
                                              <a:dgm id="{45912079-8ECC-4C7A-8714-2794BE23294E}"/>
                                            </p:graphicEl>
                                          </p:spTgt>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
                                            <p:graphicEl>
                                              <a:dgm id="{DE8BA387-F548-4394-8E5A-BB73C061073E}"/>
                                            </p:graphicEl>
                                          </p:spTgt>
                                        </p:tgtEl>
                                        <p:attrNameLst>
                                          <p:attrName>style.visibility</p:attrName>
                                        </p:attrNameLst>
                                      </p:cBhvr>
                                      <p:to>
                                        <p:strVal val="visible"/>
                                      </p:to>
                                    </p:set>
                                    <p:anim calcmode="lin" valueType="num">
                                      <p:cBhvr additive="base">
                                        <p:cTn id="85" dur="500" fill="hold"/>
                                        <p:tgtEl>
                                          <p:spTgt spid="4">
                                            <p:graphicEl>
                                              <a:dgm id="{DE8BA387-F548-4394-8E5A-BB73C061073E}"/>
                                            </p:graphic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graphicEl>
                                              <a:dgm id="{DE8BA387-F548-4394-8E5A-BB73C061073E}"/>
                                            </p:graphic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
                                            <p:graphicEl>
                                              <a:dgm id="{5228C018-65E0-4FAA-90F0-23C289EF12AF}"/>
                                            </p:graphicEl>
                                          </p:spTgt>
                                        </p:tgtEl>
                                        <p:attrNameLst>
                                          <p:attrName>style.visibility</p:attrName>
                                        </p:attrNameLst>
                                      </p:cBhvr>
                                      <p:to>
                                        <p:strVal val="visible"/>
                                      </p:to>
                                    </p:set>
                                    <p:anim calcmode="lin" valueType="num">
                                      <p:cBhvr additive="base">
                                        <p:cTn id="91" dur="500" fill="hold"/>
                                        <p:tgtEl>
                                          <p:spTgt spid="4">
                                            <p:graphicEl>
                                              <a:dgm id="{5228C018-65E0-4FAA-90F0-23C289EF12AF}"/>
                                            </p:graphic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graphicEl>
                                              <a:dgm id="{5228C018-65E0-4FAA-90F0-23C289EF12AF}"/>
                                            </p:graphicEl>
                                          </p:spTgt>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
                                            <p:graphicEl>
                                              <a:dgm id="{2EC8C8D1-7B10-446F-93D5-199387F892A7}"/>
                                            </p:graphicEl>
                                          </p:spTgt>
                                        </p:tgtEl>
                                        <p:attrNameLst>
                                          <p:attrName>style.visibility</p:attrName>
                                        </p:attrNameLst>
                                      </p:cBhvr>
                                      <p:to>
                                        <p:strVal val="visible"/>
                                      </p:to>
                                    </p:set>
                                    <p:anim calcmode="lin" valueType="num">
                                      <p:cBhvr additive="base">
                                        <p:cTn id="95" dur="500" fill="hold"/>
                                        <p:tgtEl>
                                          <p:spTgt spid="4">
                                            <p:graphicEl>
                                              <a:dgm id="{2EC8C8D1-7B10-446F-93D5-199387F892A7}"/>
                                            </p:graphicEl>
                                          </p:spTgt>
                                        </p:tgtEl>
                                        <p:attrNameLst>
                                          <p:attrName>ppt_x</p:attrName>
                                        </p:attrNameLst>
                                      </p:cBhvr>
                                      <p:tavLst>
                                        <p:tav tm="0">
                                          <p:val>
                                            <p:strVal val="#ppt_x"/>
                                          </p:val>
                                        </p:tav>
                                        <p:tav tm="100000">
                                          <p:val>
                                            <p:strVal val="#ppt_x"/>
                                          </p:val>
                                        </p:tav>
                                      </p:tavLst>
                                    </p:anim>
                                    <p:anim calcmode="lin" valueType="num">
                                      <p:cBhvr additive="base">
                                        <p:cTn id="96" dur="500" fill="hold"/>
                                        <p:tgtEl>
                                          <p:spTgt spid="4">
                                            <p:graphicEl>
                                              <a:dgm id="{2EC8C8D1-7B10-446F-93D5-199387F892A7}"/>
                                            </p:graphicEl>
                                          </p:spTgt>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
                                            <p:graphicEl>
                                              <a:dgm id="{5740C4DD-EBF5-4AE1-A612-C3316C617A30}"/>
                                            </p:graphicEl>
                                          </p:spTgt>
                                        </p:tgtEl>
                                        <p:attrNameLst>
                                          <p:attrName>style.visibility</p:attrName>
                                        </p:attrNameLst>
                                      </p:cBhvr>
                                      <p:to>
                                        <p:strVal val="visible"/>
                                      </p:to>
                                    </p:set>
                                    <p:anim calcmode="lin" valueType="num">
                                      <p:cBhvr additive="base">
                                        <p:cTn id="99" dur="500" fill="hold"/>
                                        <p:tgtEl>
                                          <p:spTgt spid="4">
                                            <p:graphicEl>
                                              <a:dgm id="{5740C4DD-EBF5-4AE1-A612-C3316C617A30}"/>
                                            </p:graphicEl>
                                          </p:spTgt>
                                        </p:tgtEl>
                                        <p:attrNameLst>
                                          <p:attrName>ppt_x</p:attrName>
                                        </p:attrNameLst>
                                      </p:cBhvr>
                                      <p:tavLst>
                                        <p:tav tm="0">
                                          <p:val>
                                            <p:strVal val="#ppt_x"/>
                                          </p:val>
                                        </p:tav>
                                        <p:tav tm="100000">
                                          <p:val>
                                            <p:strVal val="#ppt_x"/>
                                          </p:val>
                                        </p:tav>
                                      </p:tavLst>
                                    </p:anim>
                                    <p:anim calcmode="lin" valueType="num">
                                      <p:cBhvr additive="base">
                                        <p:cTn id="100" dur="500" fill="hold"/>
                                        <p:tgtEl>
                                          <p:spTgt spid="4">
                                            <p:graphicEl>
                                              <a:dgm id="{5740C4DD-EBF5-4AE1-A612-C3316C617A3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p:cNvSpPr/>
          <p:nvPr/>
        </p:nvSpPr>
        <p:spPr bwMode="auto">
          <a:xfrm flipH="1">
            <a:off x="593835" y="3972268"/>
            <a:ext cx="8138160" cy="301752"/>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60" name="Rounded Rectangle 59"/>
          <p:cNvSpPr/>
          <p:nvPr/>
        </p:nvSpPr>
        <p:spPr bwMode="auto">
          <a:xfrm flipH="1">
            <a:off x="593835" y="2830856"/>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52" name="Rounded Rectangle 51"/>
          <p:cNvSpPr/>
          <p:nvPr/>
        </p:nvSpPr>
        <p:spPr bwMode="auto">
          <a:xfrm flipH="1">
            <a:off x="593835" y="5851989"/>
            <a:ext cx="8138160" cy="301752"/>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22" name="Rounded Rectangle 21"/>
          <p:cNvSpPr/>
          <p:nvPr/>
        </p:nvSpPr>
        <p:spPr bwMode="auto">
          <a:xfrm flipH="1">
            <a:off x="593835" y="4353268"/>
            <a:ext cx="8138160" cy="301752"/>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4" name="Rounded Rectangle 3"/>
          <p:cNvSpPr/>
          <p:nvPr/>
        </p:nvSpPr>
        <p:spPr bwMode="auto">
          <a:xfrm flipH="1">
            <a:off x="593835" y="1325791"/>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11" name="TextBox 10"/>
          <p:cNvSpPr txBox="1"/>
          <p:nvPr/>
        </p:nvSpPr>
        <p:spPr>
          <a:xfrm>
            <a:off x="593835" y="1325790"/>
            <a:ext cx="2362200" cy="338554"/>
          </a:xfrm>
          <a:prstGeom prst="rect">
            <a:avLst/>
          </a:prstGeom>
          <a:noFill/>
        </p:spPr>
        <p:txBody>
          <a:bodyPr wrap="square" rtlCol="0">
            <a:spAutoFit/>
          </a:bodyPr>
          <a:lstStyle/>
          <a:p>
            <a:pPr algn="l"/>
            <a:r>
              <a:rPr lang="en-US" sz="1600" b="0" dirty="0" smtClean="0"/>
              <a:t>Network layer firewall</a:t>
            </a:r>
            <a:endParaRPr lang="en-US" sz="1600" b="0" dirty="0"/>
          </a:p>
        </p:txBody>
      </p:sp>
      <p:sp>
        <p:nvSpPr>
          <p:cNvPr id="12" name="Rounded Rectangle 11"/>
          <p:cNvSpPr/>
          <p:nvPr/>
        </p:nvSpPr>
        <p:spPr bwMode="auto">
          <a:xfrm flipH="1">
            <a:off x="593835" y="1706790"/>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13" name="TextBox 12"/>
          <p:cNvSpPr txBox="1"/>
          <p:nvPr/>
        </p:nvSpPr>
        <p:spPr>
          <a:xfrm>
            <a:off x="593835" y="1706789"/>
            <a:ext cx="2362200" cy="338554"/>
          </a:xfrm>
          <a:prstGeom prst="rect">
            <a:avLst/>
          </a:prstGeom>
          <a:noFill/>
        </p:spPr>
        <p:txBody>
          <a:bodyPr wrap="square" rtlCol="0">
            <a:spAutoFit/>
          </a:bodyPr>
          <a:lstStyle/>
          <a:p>
            <a:pPr algn="l"/>
            <a:r>
              <a:rPr lang="en-US" sz="1600" b="0" dirty="0" smtClean="0"/>
              <a:t>Application layer firewall</a:t>
            </a:r>
            <a:endParaRPr lang="en-US" sz="1600" b="0" dirty="0"/>
          </a:p>
        </p:txBody>
      </p:sp>
      <p:sp>
        <p:nvSpPr>
          <p:cNvPr id="14" name="Rounded Rectangle 13"/>
          <p:cNvSpPr/>
          <p:nvPr/>
        </p:nvSpPr>
        <p:spPr bwMode="auto">
          <a:xfrm flipH="1">
            <a:off x="593835" y="2087790"/>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15" name="TextBox 14"/>
          <p:cNvSpPr txBox="1"/>
          <p:nvPr/>
        </p:nvSpPr>
        <p:spPr>
          <a:xfrm>
            <a:off x="593835" y="2087789"/>
            <a:ext cx="3505200" cy="338554"/>
          </a:xfrm>
          <a:prstGeom prst="rect">
            <a:avLst/>
          </a:prstGeom>
          <a:noFill/>
        </p:spPr>
        <p:txBody>
          <a:bodyPr wrap="square" rtlCol="0">
            <a:spAutoFit/>
          </a:bodyPr>
          <a:lstStyle/>
          <a:p>
            <a:pPr algn="l"/>
            <a:r>
              <a:rPr lang="en-US" sz="1600" b="0" dirty="0" smtClean="0"/>
              <a:t>Internet access protection (proxy)</a:t>
            </a:r>
            <a:endParaRPr lang="en-US" sz="1600" b="0" dirty="0"/>
          </a:p>
        </p:txBody>
      </p:sp>
      <p:sp>
        <p:nvSpPr>
          <p:cNvPr id="16" name="Rounded Rectangle 15"/>
          <p:cNvSpPr/>
          <p:nvPr/>
        </p:nvSpPr>
        <p:spPr bwMode="auto">
          <a:xfrm flipH="1">
            <a:off x="593835" y="2468790"/>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17" name="TextBox 16"/>
          <p:cNvSpPr txBox="1"/>
          <p:nvPr/>
        </p:nvSpPr>
        <p:spPr>
          <a:xfrm>
            <a:off x="593835" y="2468789"/>
            <a:ext cx="3886200" cy="338554"/>
          </a:xfrm>
          <a:prstGeom prst="rect">
            <a:avLst/>
          </a:prstGeom>
          <a:noFill/>
        </p:spPr>
        <p:txBody>
          <a:bodyPr wrap="square" rtlCol="0">
            <a:spAutoFit/>
          </a:bodyPr>
          <a:lstStyle/>
          <a:p>
            <a:pPr algn="l"/>
            <a:r>
              <a:rPr lang="en-US" sz="1600" b="0" dirty="0" smtClean="0"/>
              <a:t>Basic OWA and SharePoint publishing</a:t>
            </a:r>
            <a:endParaRPr lang="en-US" sz="1600" b="0" dirty="0"/>
          </a:p>
        </p:txBody>
      </p:sp>
      <p:sp>
        <p:nvSpPr>
          <p:cNvPr id="18" name="Rounded Rectangle 17"/>
          <p:cNvSpPr/>
          <p:nvPr/>
        </p:nvSpPr>
        <p:spPr bwMode="auto">
          <a:xfrm flipH="1">
            <a:off x="593835" y="3211856"/>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19" name="TextBox 18"/>
          <p:cNvSpPr txBox="1"/>
          <p:nvPr/>
        </p:nvSpPr>
        <p:spPr>
          <a:xfrm>
            <a:off x="593835" y="3211855"/>
            <a:ext cx="4191000" cy="338554"/>
          </a:xfrm>
          <a:prstGeom prst="rect">
            <a:avLst/>
          </a:prstGeom>
          <a:noFill/>
        </p:spPr>
        <p:txBody>
          <a:bodyPr wrap="square" rtlCol="0">
            <a:spAutoFit/>
          </a:bodyPr>
          <a:lstStyle/>
          <a:p>
            <a:pPr algn="l"/>
            <a:r>
              <a:rPr lang="en-US" sz="1600" b="0" dirty="0" smtClean="0"/>
              <a:t>IPSec VPN (remote and site-to-site)</a:t>
            </a:r>
            <a:endParaRPr lang="en-US" sz="1600" b="0" dirty="0"/>
          </a:p>
        </p:txBody>
      </p:sp>
      <p:sp>
        <p:nvSpPr>
          <p:cNvPr id="20" name="Rounded Rectangle 19"/>
          <p:cNvSpPr/>
          <p:nvPr/>
        </p:nvSpPr>
        <p:spPr bwMode="auto">
          <a:xfrm flipH="1">
            <a:off x="593835" y="3592856"/>
            <a:ext cx="8138160" cy="304800"/>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21" name="TextBox 20"/>
          <p:cNvSpPr txBox="1"/>
          <p:nvPr/>
        </p:nvSpPr>
        <p:spPr>
          <a:xfrm>
            <a:off x="593835" y="3592856"/>
            <a:ext cx="3211794" cy="338554"/>
          </a:xfrm>
          <a:prstGeom prst="rect">
            <a:avLst/>
          </a:prstGeom>
          <a:noFill/>
        </p:spPr>
        <p:txBody>
          <a:bodyPr wrap="square" rtlCol="0">
            <a:spAutoFit/>
          </a:bodyPr>
          <a:lstStyle/>
          <a:p>
            <a:pPr algn="l"/>
            <a:r>
              <a:rPr lang="en-US" sz="1600" b="0" dirty="0" smtClean="0"/>
              <a:t>Web caching, HTTP compression</a:t>
            </a:r>
            <a:endParaRPr lang="en-US" sz="1600" b="0" dirty="0"/>
          </a:p>
        </p:txBody>
      </p:sp>
      <p:sp>
        <p:nvSpPr>
          <p:cNvPr id="23" name="TextBox 22"/>
          <p:cNvSpPr txBox="1"/>
          <p:nvPr/>
        </p:nvSpPr>
        <p:spPr>
          <a:xfrm>
            <a:off x="593835" y="4353268"/>
            <a:ext cx="3211794" cy="338554"/>
          </a:xfrm>
          <a:prstGeom prst="rect">
            <a:avLst/>
          </a:prstGeom>
          <a:noFill/>
        </p:spPr>
        <p:txBody>
          <a:bodyPr wrap="square" rtlCol="0">
            <a:spAutoFit/>
          </a:bodyPr>
          <a:lstStyle/>
          <a:p>
            <a:pPr algn="l"/>
            <a:r>
              <a:rPr lang="en-US" sz="1600" b="0" dirty="0" smtClean="0"/>
              <a:t>Web antivirus, antimalware</a:t>
            </a:r>
            <a:endParaRPr lang="en-US" sz="1600" b="0" dirty="0"/>
          </a:p>
        </p:txBody>
      </p:sp>
      <p:sp>
        <p:nvSpPr>
          <p:cNvPr id="26" name="Rounded Rectangle 25"/>
          <p:cNvSpPr/>
          <p:nvPr/>
        </p:nvSpPr>
        <p:spPr bwMode="auto">
          <a:xfrm flipH="1">
            <a:off x="593835" y="4734268"/>
            <a:ext cx="8138160" cy="301752"/>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27" name="TextBox 26"/>
          <p:cNvSpPr txBox="1"/>
          <p:nvPr/>
        </p:nvSpPr>
        <p:spPr>
          <a:xfrm>
            <a:off x="593835" y="4734268"/>
            <a:ext cx="3211794" cy="338554"/>
          </a:xfrm>
          <a:prstGeom prst="rect">
            <a:avLst/>
          </a:prstGeom>
          <a:noFill/>
        </p:spPr>
        <p:txBody>
          <a:bodyPr wrap="square" rtlCol="0">
            <a:spAutoFit/>
          </a:bodyPr>
          <a:lstStyle/>
          <a:p>
            <a:pPr algn="l"/>
            <a:r>
              <a:rPr lang="en-US" sz="1600" b="0" dirty="0" smtClean="0"/>
              <a:t>URL filtering</a:t>
            </a:r>
            <a:endParaRPr lang="en-US" sz="1600" b="0" dirty="0"/>
          </a:p>
        </p:txBody>
      </p:sp>
      <p:sp>
        <p:nvSpPr>
          <p:cNvPr id="28" name="Rounded Rectangle 27"/>
          <p:cNvSpPr/>
          <p:nvPr/>
        </p:nvSpPr>
        <p:spPr bwMode="auto">
          <a:xfrm flipH="1">
            <a:off x="593835" y="5115268"/>
            <a:ext cx="8138160" cy="301752"/>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29" name="TextBox 28"/>
          <p:cNvSpPr txBox="1"/>
          <p:nvPr/>
        </p:nvSpPr>
        <p:spPr>
          <a:xfrm>
            <a:off x="593835" y="5115268"/>
            <a:ext cx="3211794" cy="338554"/>
          </a:xfrm>
          <a:prstGeom prst="rect">
            <a:avLst/>
          </a:prstGeom>
          <a:noFill/>
        </p:spPr>
        <p:txBody>
          <a:bodyPr wrap="square" rtlCol="0">
            <a:spAutoFit/>
          </a:bodyPr>
          <a:lstStyle/>
          <a:p>
            <a:pPr algn="l"/>
            <a:r>
              <a:rPr lang="en-US" sz="1600" b="0" dirty="0" smtClean="0"/>
              <a:t>E-mail antimalware, antispam</a:t>
            </a:r>
            <a:endParaRPr lang="en-US" sz="1600" b="0" dirty="0"/>
          </a:p>
        </p:txBody>
      </p:sp>
      <p:sp>
        <p:nvSpPr>
          <p:cNvPr id="30" name="Rounded Rectangle 29"/>
          <p:cNvSpPr/>
          <p:nvPr/>
        </p:nvSpPr>
        <p:spPr bwMode="auto">
          <a:xfrm flipH="1">
            <a:off x="593835" y="5493291"/>
            <a:ext cx="8138160" cy="301752"/>
          </a:xfrm>
          <a:prstGeom prst="roundRect">
            <a:avLst>
              <a:gd name="adj" fmla="val 50000"/>
            </a:avLst>
          </a:prstGeom>
          <a:solidFill>
            <a:schemeClr val="bg1">
              <a:lumMod val="95000"/>
            </a:schemeClr>
          </a:solidFill>
          <a:ln w="12700" cap="flat" cmpd="sng" algn="ctr">
            <a:no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40" tIns="45720" rIns="91440" bIns="45720" numCol="1" rtlCol="0" anchor="ctr" anchorCtr="0" compatLnSpc="1">
            <a:prstTxWarp prst="textNoShape">
              <a:avLst/>
            </a:prstTxWarp>
          </a:bodyPr>
          <a:lstStyle/>
          <a:p>
            <a:pPr>
              <a:defRPr/>
            </a:pPr>
            <a:endParaRPr lang="en-US" dirty="0"/>
          </a:p>
        </p:txBody>
      </p:sp>
      <p:sp>
        <p:nvSpPr>
          <p:cNvPr id="31" name="TextBox 30"/>
          <p:cNvSpPr txBox="1"/>
          <p:nvPr/>
        </p:nvSpPr>
        <p:spPr>
          <a:xfrm>
            <a:off x="593835" y="5493291"/>
            <a:ext cx="3211794" cy="338554"/>
          </a:xfrm>
          <a:prstGeom prst="rect">
            <a:avLst/>
          </a:prstGeom>
          <a:noFill/>
        </p:spPr>
        <p:txBody>
          <a:bodyPr wrap="square" rtlCol="0">
            <a:spAutoFit/>
          </a:bodyPr>
          <a:lstStyle/>
          <a:p>
            <a:pPr algn="l"/>
            <a:r>
              <a:rPr lang="en-US" sz="1600" b="0" dirty="0" smtClean="0"/>
              <a:t>Network intrusion prevention</a:t>
            </a:r>
            <a:endParaRPr lang="en-US" sz="1600" b="0" dirty="0"/>
          </a:p>
        </p:txBody>
      </p:sp>
      <p:sp>
        <p:nvSpPr>
          <p:cNvPr id="9" name="Rounded Rectangle 8"/>
          <p:cNvSpPr/>
          <p:nvPr/>
        </p:nvSpPr>
        <p:spPr bwMode="auto">
          <a:xfrm flipH="1">
            <a:off x="5318235" y="725213"/>
            <a:ext cx="1363180" cy="5470634"/>
          </a:xfrm>
          <a:prstGeom prst="roundRect">
            <a:avLst>
              <a:gd name="adj" fmla="val 5169"/>
            </a:avLst>
          </a:prstGeom>
          <a:gradFill flip="none" rotWithShape="1">
            <a:gsLst>
              <a:gs pos="3000">
                <a:srgbClr val="3497AE"/>
              </a:gs>
              <a:gs pos="19000">
                <a:srgbClr val="3497AE"/>
              </a:gs>
              <a:gs pos="55000">
                <a:srgbClr val="3497AE">
                  <a:lumMod val="75000"/>
                  <a:alpha val="50000"/>
                </a:srgbClr>
              </a:gs>
              <a:gs pos="94000">
                <a:srgbClr val="3497AE">
                  <a:lumMod val="75000"/>
                  <a:alpha val="0"/>
                </a:srgbClr>
              </a:gs>
            </a:gsLst>
            <a:path path="circle">
              <a:fillToRect t="100000" r="100000"/>
            </a:path>
            <a:tileRect l="-100000" b="-100000"/>
          </a:gradFill>
          <a:ln w="12700" cap="flat" cmpd="sng" algn="ctr">
            <a:solidFill>
              <a:srgbClr val="FFFFFF">
                <a:alpha val="52000"/>
              </a:srgbClr>
            </a:solidFill>
            <a:prstDash val="solid"/>
          </a:ln>
          <a:effectLst>
            <a:innerShdw blurRad="393700">
              <a:srgbClr val="FAC70E">
                <a:alpha val="50000"/>
              </a:srgbClr>
            </a:innerShdw>
          </a:effectLst>
          <a:scene3d>
            <a:camera prst="orthographicFront"/>
            <a:lightRig rig="threePt" dir="t"/>
          </a:scene3d>
          <a:sp3d>
            <a:bevelT prst="angle"/>
          </a:sp3d>
        </p:spPr>
        <p:txBody>
          <a:bodyPr anchor="t"/>
          <a:lstStyle/>
          <a:p>
            <a:pPr marL="628650" marR="0" lvl="0" indent="-628650" algn="ctr" defTabSz="1095376" eaLnBrk="0" fontAlgn="auto" latinLnBrk="0" hangingPunct="0">
              <a:lnSpc>
                <a:spcPct val="100000"/>
              </a:lnSpc>
              <a:spcBef>
                <a:spcPts val="2400"/>
              </a:spcBef>
              <a:spcAft>
                <a:spcPts val="0"/>
              </a:spcAft>
              <a:buClr>
                <a:srgbClr val="FFFFFF"/>
              </a:buClr>
              <a:buSzPct val="76000"/>
              <a:buFontTx/>
              <a:buNone/>
              <a:tabLst/>
              <a:defRPr/>
            </a:pPr>
            <a:endParaRPr kumimoji="0" lang="en-US" sz="28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Segoe Light" pitchFamily="34" charset="0"/>
              <a:ea typeface="+mn-ea"/>
              <a:cs typeface="+mn-cs"/>
            </a:endParaRPr>
          </a:p>
        </p:txBody>
      </p:sp>
      <p:sp>
        <p:nvSpPr>
          <p:cNvPr id="10" name="Rounded Rectangle 9"/>
          <p:cNvSpPr/>
          <p:nvPr/>
        </p:nvSpPr>
        <p:spPr bwMode="auto">
          <a:xfrm flipH="1">
            <a:off x="7134001" y="725213"/>
            <a:ext cx="1439380" cy="5454869"/>
          </a:xfrm>
          <a:prstGeom prst="roundRect">
            <a:avLst>
              <a:gd name="adj" fmla="val 5169"/>
            </a:avLst>
          </a:prstGeom>
          <a:gradFill flip="none" rotWithShape="1">
            <a:gsLst>
              <a:gs pos="3000">
                <a:srgbClr val="3497AE"/>
              </a:gs>
              <a:gs pos="19000">
                <a:srgbClr val="3497AE"/>
              </a:gs>
              <a:gs pos="55000">
                <a:srgbClr val="3497AE">
                  <a:lumMod val="75000"/>
                  <a:alpha val="50000"/>
                </a:srgbClr>
              </a:gs>
              <a:gs pos="94000">
                <a:srgbClr val="3497AE">
                  <a:lumMod val="75000"/>
                  <a:alpha val="0"/>
                </a:srgbClr>
              </a:gs>
            </a:gsLst>
            <a:path path="circle">
              <a:fillToRect t="100000" r="100000"/>
            </a:path>
            <a:tileRect l="-100000" b="-100000"/>
          </a:gradFill>
          <a:ln w="12700" cap="flat" cmpd="sng" algn="ctr">
            <a:solidFill>
              <a:srgbClr val="FFFFFF">
                <a:alpha val="52000"/>
              </a:srgbClr>
            </a:solidFill>
            <a:prstDash val="solid"/>
          </a:ln>
          <a:effectLst>
            <a:innerShdw blurRad="393700">
              <a:srgbClr val="FAC70E">
                <a:alpha val="50000"/>
              </a:srgbClr>
            </a:innerShdw>
          </a:effectLst>
          <a:scene3d>
            <a:camera prst="orthographicFront"/>
            <a:lightRig rig="threePt" dir="t"/>
          </a:scene3d>
          <a:sp3d>
            <a:bevelT prst="angle"/>
          </a:sp3d>
        </p:spPr>
        <p:txBody>
          <a:bodyPr anchor="t"/>
          <a:lstStyle/>
          <a:p>
            <a:pPr marL="628650" indent="-628650" algn="ctr" defTabSz="1095376" eaLnBrk="0" hangingPunct="0">
              <a:spcBef>
                <a:spcPts val="2400"/>
              </a:spcBef>
              <a:buClr>
                <a:srgbClr val="FFFFFF"/>
              </a:buClr>
              <a:buSzPct val="76000"/>
              <a:defRPr/>
            </a:pPr>
            <a:endParaRPr lang="en-US" sz="28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Light" pitchFamily="34" charset="0"/>
            </a:endParaRPr>
          </a:p>
        </p:txBody>
      </p:sp>
      <p:sp>
        <p:nvSpPr>
          <p:cNvPr id="2" name="Title 1"/>
          <p:cNvSpPr>
            <a:spLocks noGrp="1"/>
          </p:cNvSpPr>
          <p:nvPr>
            <p:ph type="title"/>
          </p:nvPr>
        </p:nvSpPr>
        <p:spPr/>
        <p:txBody>
          <a:bodyPr>
            <a:normAutofit fontScale="90000"/>
          </a:bodyPr>
          <a:lstStyle/>
          <a:p>
            <a:r>
              <a:rPr sz="3200" dirty="0" smtClean="0"/>
              <a:t>Features Summary</a:t>
            </a:r>
            <a:endParaRPr lang="en-US" sz="3200" dirty="0"/>
          </a:p>
        </p:txBody>
      </p:sp>
      <p:sp>
        <p:nvSpPr>
          <p:cNvPr id="70" name="Text Placeholder 69"/>
          <p:cNvSpPr>
            <a:spLocks noGrp="1"/>
          </p:cNvSpPr>
          <p:nvPr>
            <p:ph type="body" sz="quarter" idx="14"/>
          </p:nvPr>
        </p:nvSpPr>
        <p:spPr/>
        <p:txBody>
          <a:bodyPr/>
          <a:lstStyle/>
          <a:p>
            <a:r>
              <a:rPr lang="en-US" sz="2400" dirty="0" smtClean="0">
                <a:solidFill>
                  <a:schemeClr val="tx1"/>
                </a:solidFill>
              </a:rPr>
              <a:t>Comparing with ISA Server 2006</a:t>
            </a:r>
            <a:endParaRPr lang="pt-BR" sz="2400" dirty="0">
              <a:solidFill>
                <a:schemeClr val="tx1"/>
              </a:solidFill>
            </a:endParaRPr>
          </a:p>
        </p:txBody>
      </p:sp>
      <p:sp>
        <p:nvSpPr>
          <p:cNvPr id="5" name="Rectangle 4"/>
          <p:cNvSpPr/>
          <p:nvPr/>
        </p:nvSpPr>
        <p:spPr>
          <a:xfrm>
            <a:off x="5181600" y="725213"/>
            <a:ext cx="1676400" cy="584775"/>
          </a:xfrm>
          <a:prstGeom prst="rect">
            <a:avLst/>
          </a:prstGeom>
        </p:spPr>
        <p:txBody>
          <a:bodyPr wrap="square">
            <a:spAutoFit/>
          </a:bodyPr>
          <a:lstStyle/>
          <a:p>
            <a:pPr lvl="0" algn="ctr" defTabSz="1095376" eaLnBrk="0" hangingPunct="0">
              <a:lnSpc>
                <a:spcPct val="80000"/>
              </a:lnSpc>
              <a:buClr>
                <a:srgbClr val="FFFFFF"/>
              </a:buClr>
              <a:buSzPct val="76000"/>
              <a:defRPr/>
            </a:pPr>
            <a:r>
              <a:rPr lang="en-CA" sz="2000" b="0" dirty="0" smtClean="0">
                <a:solidFill>
                  <a:schemeClr val="bg2">
                    <a:lumMod val="75000"/>
                  </a:schemeClr>
                </a:solidFill>
                <a:latin typeface="Segoe Black" pitchFamily="34" charset="0"/>
              </a:rPr>
              <a:t>ISA Server </a:t>
            </a:r>
            <a:br>
              <a:rPr lang="en-CA" sz="2000" b="0" dirty="0" smtClean="0">
                <a:solidFill>
                  <a:schemeClr val="bg2">
                    <a:lumMod val="75000"/>
                  </a:schemeClr>
                </a:solidFill>
                <a:latin typeface="Segoe Black" pitchFamily="34" charset="0"/>
              </a:rPr>
            </a:br>
            <a:r>
              <a:rPr lang="en-CA" sz="2000" b="0" dirty="0" smtClean="0">
                <a:solidFill>
                  <a:schemeClr val="bg2">
                    <a:lumMod val="75000"/>
                  </a:schemeClr>
                </a:solidFill>
                <a:latin typeface="Segoe Black" pitchFamily="34" charset="0"/>
              </a:rPr>
              <a:t>2006</a:t>
            </a:r>
            <a:endParaRPr lang="en-US" sz="2000" b="0" dirty="0">
              <a:solidFill>
                <a:schemeClr val="bg2">
                  <a:lumMod val="75000"/>
                </a:schemeClr>
              </a:solidFill>
              <a:latin typeface="Segoe Black" pitchFamily="34" charset="0"/>
            </a:endParaRPr>
          </a:p>
        </p:txBody>
      </p:sp>
      <p:sp>
        <p:nvSpPr>
          <p:cNvPr id="6" name="Rectangle 5"/>
          <p:cNvSpPr/>
          <p:nvPr/>
        </p:nvSpPr>
        <p:spPr>
          <a:xfrm>
            <a:off x="6934199" y="725213"/>
            <a:ext cx="1905001" cy="584775"/>
          </a:xfrm>
          <a:prstGeom prst="rect">
            <a:avLst/>
          </a:prstGeom>
        </p:spPr>
        <p:txBody>
          <a:bodyPr wrap="square">
            <a:spAutoFit/>
          </a:bodyPr>
          <a:lstStyle/>
          <a:p>
            <a:pPr defTabSz="1095376">
              <a:lnSpc>
                <a:spcPct val="80000"/>
              </a:lnSpc>
              <a:buClr>
                <a:srgbClr val="FFFFFF"/>
              </a:buClr>
              <a:buSzPct val="76000"/>
              <a:defRPr/>
            </a:pPr>
            <a:r>
              <a:rPr lang="en-CA" sz="2000" b="0" dirty="0" smtClean="0">
                <a:solidFill>
                  <a:schemeClr val="bg2">
                    <a:lumMod val="75000"/>
                  </a:schemeClr>
                </a:solidFill>
                <a:latin typeface="Segoe Black" pitchFamily="34" charset="0"/>
              </a:rPr>
              <a:t>Forefront</a:t>
            </a:r>
          </a:p>
          <a:p>
            <a:pPr defTabSz="1095376">
              <a:lnSpc>
                <a:spcPct val="80000"/>
              </a:lnSpc>
              <a:buClr>
                <a:srgbClr val="FFFFFF"/>
              </a:buClr>
              <a:buSzPct val="76000"/>
              <a:defRPr/>
            </a:pPr>
            <a:r>
              <a:rPr lang="en-CA" sz="2000" b="0" dirty="0" smtClean="0">
                <a:solidFill>
                  <a:schemeClr val="bg2">
                    <a:lumMod val="75000"/>
                  </a:schemeClr>
                </a:solidFill>
                <a:latin typeface="Segoe Black" pitchFamily="34" charset="0"/>
              </a:rPr>
              <a:t>TMG</a:t>
            </a:r>
          </a:p>
        </p:txBody>
      </p:sp>
      <p:sp>
        <p:nvSpPr>
          <p:cNvPr id="32" name="Rectangle 31"/>
          <p:cNvSpPr/>
          <p:nvPr/>
        </p:nvSpPr>
        <p:spPr>
          <a:xfrm>
            <a:off x="5775435" y="1325790"/>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3" name="Rectangle 32"/>
          <p:cNvSpPr/>
          <p:nvPr/>
        </p:nvSpPr>
        <p:spPr>
          <a:xfrm>
            <a:off x="5775435" y="1684488"/>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4" name="Rectangle 33"/>
          <p:cNvSpPr/>
          <p:nvPr/>
        </p:nvSpPr>
        <p:spPr>
          <a:xfrm>
            <a:off x="5775435" y="3516656"/>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5" name="Rectangle 34"/>
          <p:cNvSpPr/>
          <p:nvPr/>
        </p:nvSpPr>
        <p:spPr>
          <a:xfrm>
            <a:off x="5775435" y="2087790"/>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6" name="Rectangle 35"/>
          <p:cNvSpPr/>
          <p:nvPr/>
        </p:nvSpPr>
        <p:spPr>
          <a:xfrm>
            <a:off x="5775435" y="3211856"/>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7" name="Rectangle 36"/>
          <p:cNvSpPr/>
          <p:nvPr/>
        </p:nvSpPr>
        <p:spPr>
          <a:xfrm>
            <a:off x="5775435" y="2830856"/>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8" name="Rectangle 37"/>
          <p:cNvSpPr/>
          <p:nvPr/>
        </p:nvSpPr>
        <p:spPr>
          <a:xfrm>
            <a:off x="7526178" y="1325790"/>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39" name="Rectangle 38"/>
          <p:cNvSpPr/>
          <p:nvPr/>
        </p:nvSpPr>
        <p:spPr>
          <a:xfrm>
            <a:off x="7526178" y="1684488"/>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0" name="Rectangle 39"/>
          <p:cNvSpPr/>
          <p:nvPr/>
        </p:nvSpPr>
        <p:spPr>
          <a:xfrm>
            <a:off x="7526178" y="3516656"/>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1" name="Rectangle 40"/>
          <p:cNvSpPr/>
          <p:nvPr/>
        </p:nvSpPr>
        <p:spPr>
          <a:xfrm>
            <a:off x="7526178" y="2087790"/>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2" name="Rectangle 41"/>
          <p:cNvSpPr/>
          <p:nvPr/>
        </p:nvSpPr>
        <p:spPr>
          <a:xfrm>
            <a:off x="7526178" y="3211856"/>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3" name="Rectangle 42"/>
          <p:cNvSpPr/>
          <p:nvPr/>
        </p:nvSpPr>
        <p:spPr>
          <a:xfrm>
            <a:off x="7526178" y="2830856"/>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4" name="Rectangle 43"/>
          <p:cNvSpPr/>
          <p:nvPr/>
        </p:nvSpPr>
        <p:spPr>
          <a:xfrm>
            <a:off x="7526178" y="5475823"/>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5" name="Rectangle 44"/>
          <p:cNvSpPr/>
          <p:nvPr/>
        </p:nvSpPr>
        <p:spPr>
          <a:xfrm>
            <a:off x="7526178" y="4353268"/>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6" name="Rectangle 45"/>
          <p:cNvSpPr/>
          <p:nvPr/>
        </p:nvSpPr>
        <p:spPr>
          <a:xfrm>
            <a:off x="7526178" y="5115268"/>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7" name="Rectangle 46"/>
          <p:cNvSpPr/>
          <p:nvPr/>
        </p:nvSpPr>
        <p:spPr>
          <a:xfrm>
            <a:off x="7526178" y="4734268"/>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48" name="Rectangle 47"/>
          <p:cNvSpPr/>
          <p:nvPr/>
        </p:nvSpPr>
        <p:spPr>
          <a:xfrm>
            <a:off x="7756635" y="4413362"/>
            <a:ext cx="914400" cy="289310"/>
          </a:xfrm>
          <a:prstGeom prst="rect">
            <a:avLst/>
          </a:prstGeom>
        </p:spPr>
        <p:txBody>
          <a:bodyPr wrap="square">
            <a:spAutoFit/>
          </a:bodyPr>
          <a:lstStyle/>
          <a:p>
            <a:pPr lvl="0" algn="ctr" defTabSz="1095376" eaLnBrk="0" hangingPunct="0">
              <a:lnSpc>
                <a:spcPct val="80000"/>
              </a:lnSpc>
              <a:buClr>
                <a:srgbClr val="FFFFFF"/>
              </a:buClr>
              <a:buSzPct val="76000"/>
              <a:defRPr/>
            </a:pPr>
            <a:r>
              <a:rPr lang="en-CA" sz="1600" b="1" i="1" dirty="0" smtClean="0">
                <a:latin typeface="Segoe Black" pitchFamily="34" charset="0"/>
              </a:rPr>
              <a:t>New</a:t>
            </a:r>
          </a:p>
        </p:txBody>
      </p:sp>
      <p:sp>
        <p:nvSpPr>
          <p:cNvPr id="49" name="Rectangle 48"/>
          <p:cNvSpPr/>
          <p:nvPr/>
        </p:nvSpPr>
        <p:spPr>
          <a:xfrm>
            <a:off x="7756635" y="4749758"/>
            <a:ext cx="914400" cy="289310"/>
          </a:xfrm>
          <a:prstGeom prst="rect">
            <a:avLst/>
          </a:prstGeom>
        </p:spPr>
        <p:txBody>
          <a:bodyPr wrap="square">
            <a:spAutoFit/>
          </a:bodyPr>
          <a:lstStyle/>
          <a:p>
            <a:pPr lvl="0" algn="ctr" defTabSz="1095376" eaLnBrk="0" hangingPunct="0">
              <a:lnSpc>
                <a:spcPct val="80000"/>
              </a:lnSpc>
              <a:buClr>
                <a:srgbClr val="FFFFFF"/>
              </a:buClr>
              <a:buSzPct val="76000"/>
              <a:defRPr/>
            </a:pPr>
            <a:r>
              <a:rPr lang="en-CA" sz="1600" b="1" i="1" dirty="0" smtClean="0">
                <a:latin typeface="Segoe Black" pitchFamily="34" charset="0"/>
              </a:rPr>
              <a:t>New</a:t>
            </a:r>
          </a:p>
        </p:txBody>
      </p:sp>
      <p:sp>
        <p:nvSpPr>
          <p:cNvPr id="50" name="Rectangle 49"/>
          <p:cNvSpPr/>
          <p:nvPr/>
        </p:nvSpPr>
        <p:spPr>
          <a:xfrm>
            <a:off x="7756635" y="5126419"/>
            <a:ext cx="914400" cy="289310"/>
          </a:xfrm>
          <a:prstGeom prst="rect">
            <a:avLst/>
          </a:prstGeom>
        </p:spPr>
        <p:txBody>
          <a:bodyPr wrap="square">
            <a:spAutoFit/>
          </a:bodyPr>
          <a:lstStyle/>
          <a:p>
            <a:pPr lvl="0" algn="ctr" defTabSz="1095376" eaLnBrk="0" hangingPunct="0">
              <a:lnSpc>
                <a:spcPct val="80000"/>
              </a:lnSpc>
              <a:buClr>
                <a:srgbClr val="FFFFFF"/>
              </a:buClr>
              <a:buSzPct val="76000"/>
              <a:defRPr/>
            </a:pPr>
            <a:r>
              <a:rPr lang="en-CA" sz="1600" b="1" i="1" dirty="0" smtClean="0">
                <a:latin typeface="Segoe Black" pitchFamily="34" charset="0"/>
              </a:rPr>
              <a:t>New</a:t>
            </a:r>
          </a:p>
        </p:txBody>
      </p:sp>
      <p:sp>
        <p:nvSpPr>
          <p:cNvPr id="51" name="Rectangle 50"/>
          <p:cNvSpPr/>
          <p:nvPr/>
        </p:nvSpPr>
        <p:spPr>
          <a:xfrm>
            <a:off x="7756635" y="5496268"/>
            <a:ext cx="914400" cy="289310"/>
          </a:xfrm>
          <a:prstGeom prst="rect">
            <a:avLst/>
          </a:prstGeom>
        </p:spPr>
        <p:txBody>
          <a:bodyPr wrap="square">
            <a:spAutoFit/>
          </a:bodyPr>
          <a:lstStyle/>
          <a:p>
            <a:pPr lvl="0" algn="ctr" defTabSz="1095376" eaLnBrk="0" hangingPunct="0">
              <a:lnSpc>
                <a:spcPct val="80000"/>
              </a:lnSpc>
              <a:buClr>
                <a:srgbClr val="FFFFFF"/>
              </a:buClr>
              <a:buSzPct val="76000"/>
              <a:defRPr/>
            </a:pPr>
            <a:r>
              <a:rPr lang="en-CA" sz="1600" b="1" i="1" dirty="0" smtClean="0">
                <a:latin typeface="Segoe Black" pitchFamily="34" charset="0"/>
              </a:rPr>
              <a:t>New</a:t>
            </a:r>
          </a:p>
        </p:txBody>
      </p:sp>
      <p:sp>
        <p:nvSpPr>
          <p:cNvPr id="53" name="TextBox 52"/>
          <p:cNvSpPr txBox="1"/>
          <p:nvPr/>
        </p:nvSpPr>
        <p:spPr>
          <a:xfrm>
            <a:off x="593835" y="5851989"/>
            <a:ext cx="4191000" cy="338554"/>
          </a:xfrm>
          <a:prstGeom prst="rect">
            <a:avLst/>
          </a:prstGeom>
          <a:noFill/>
        </p:spPr>
        <p:txBody>
          <a:bodyPr wrap="square" rtlCol="0">
            <a:spAutoFit/>
          </a:bodyPr>
          <a:lstStyle/>
          <a:p>
            <a:pPr algn="l"/>
            <a:r>
              <a:rPr lang="en-US" sz="1600" b="0" dirty="0" smtClean="0"/>
              <a:t>Enhanced UI, management, reporting</a:t>
            </a:r>
            <a:endParaRPr lang="en-US" sz="1600" b="0" dirty="0"/>
          </a:p>
        </p:txBody>
      </p:sp>
      <p:sp>
        <p:nvSpPr>
          <p:cNvPr id="54" name="Rectangle 53"/>
          <p:cNvSpPr/>
          <p:nvPr/>
        </p:nvSpPr>
        <p:spPr>
          <a:xfrm>
            <a:off x="7526178" y="5834521"/>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55" name="Rectangle 54"/>
          <p:cNvSpPr/>
          <p:nvPr/>
        </p:nvSpPr>
        <p:spPr>
          <a:xfrm>
            <a:off x="7756635" y="5854966"/>
            <a:ext cx="914400" cy="289310"/>
          </a:xfrm>
          <a:prstGeom prst="rect">
            <a:avLst/>
          </a:prstGeom>
        </p:spPr>
        <p:txBody>
          <a:bodyPr wrap="square">
            <a:spAutoFit/>
          </a:bodyPr>
          <a:lstStyle/>
          <a:p>
            <a:pPr lvl="0" algn="ctr" defTabSz="1095376" eaLnBrk="0" hangingPunct="0">
              <a:lnSpc>
                <a:spcPct val="80000"/>
              </a:lnSpc>
              <a:buClr>
                <a:srgbClr val="FFFFFF"/>
              </a:buClr>
              <a:buSzPct val="76000"/>
              <a:defRPr/>
            </a:pPr>
            <a:r>
              <a:rPr lang="en-CA" sz="1600" b="1" i="1" dirty="0" smtClean="0">
                <a:latin typeface="Segoe Black" pitchFamily="34" charset="0"/>
              </a:rPr>
              <a:t>New</a:t>
            </a:r>
          </a:p>
        </p:txBody>
      </p:sp>
      <p:sp>
        <p:nvSpPr>
          <p:cNvPr id="61" name="TextBox 60"/>
          <p:cNvSpPr txBox="1"/>
          <p:nvPr/>
        </p:nvSpPr>
        <p:spPr>
          <a:xfrm>
            <a:off x="593835" y="2830855"/>
            <a:ext cx="4191000" cy="338554"/>
          </a:xfrm>
          <a:prstGeom prst="rect">
            <a:avLst/>
          </a:prstGeom>
          <a:noFill/>
        </p:spPr>
        <p:txBody>
          <a:bodyPr wrap="square" rtlCol="0">
            <a:spAutoFit/>
          </a:bodyPr>
          <a:lstStyle/>
          <a:p>
            <a:pPr algn="l"/>
            <a:r>
              <a:rPr lang="en-US" sz="1600" b="0" dirty="0" smtClean="0"/>
              <a:t>Exchange publishing (RPC over HTTP)</a:t>
            </a:r>
            <a:endParaRPr lang="en-US" sz="1600" b="0" dirty="0"/>
          </a:p>
        </p:txBody>
      </p:sp>
      <p:sp>
        <p:nvSpPr>
          <p:cNvPr id="62" name="Rectangle 61"/>
          <p:cNvSpPr/>
          <p:nvPr/>
        </p:nvSpPr>
        <p:spPr>
          <a:xfrm>
            <a:off x="5775435" y="2440525"/>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63" name="Rectangle 62"/>
          <p:cNvSpPr/>
          <p:nvPr/>
        </p:nvSpPr>
        <p:spPr>
          <a:xfrm>
            <a:off x="7526178" y="2440525"/>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65" name="TextBox 64"/>
          <p:cNvSpPr txBox="1"/>
          <p:nvPr/>
        </p:nvSpPr>
        <p:spPr>
          <a:xfrm>
            <a:off x="593834" y="3972268"/>
            <a:ext cx="4587765" cy="338554"/>
          </a:xfrm>
          <a:prstGeom prst="rect">
            <a:avLst/>
          </a:prstGeom>
          <a:noFill/>
        </p:spPr>
        <p:txBody>
          <a:bodyPr wrap="square" rtlCol="0">
            <a:spAutoFit/>
          </a:bodyPr>
          <a:lstStyle/>
          <a:p>
            <a:pPr algn="l"/>
            <a:r>
              <a:rPr lang="en-US" sz="1600" b="0" dirty="0" smtClean="0"/>
              <a:t>Windows Server® 2008  R2, 64-bit (only)</a:t>
            </a:r>
            <a:endParaRPr lang="en-US" sz="1600" b="0" dirty="0"/>
          </a:p>
        </p:txBody>
      </p:sp>
      <p:sp>
        <p:nvSpPr>
          <p:cNvPr id="66" name="Rectangle 65"/>
          <p:cNvSpPr/>
          <p:nvPr/>
        </p:nvSpPr>
        <p:spPr>
          <a:xfrm>
            <a:off x="7526178" y="3972268"/>
            <a:ext cx="365805" cy="369332"/>
          </a:xfrm>
          <a:prstGeom prst="rect">
            <a:avLst/>
          </a:prstGeom>
        </p:spPr>
        <p:txBody>
          <a:bodyPr wrap="none">
            <a:spAutoFit/>
          </a:bodyPr>
          <a:lstStyle/>
          <a:p>
            <a:pPr lvl="0" algn="ctr" defTabSz="914400">
              <a:defRPr/>
            </a:pPr>
            <a:r>
              <a:rPr lang="en-US" dirty="0" smtClean="0">
                <a:latin typeface="Tahoma" pitchFamily="34" charset="0"/>
                <a:sym typeface="Wingdings" pitchFamily="2" charset="2"/>
              </a:rPr>
              <a:t></a:t>
            </a:r>
            <a:endParaRPr lang="en-US" dirty="0" smtClean="0">
              <a:latin typeface="Tahoma" pitchFamily="34" charset="0"/>
            </a:endParaRPr>
          </a:p>
        </p:txBody>
      </p:sp>
      <p:sp>
        <p:nvSpPr>
          <p:cNvPr id="67" name="Rectangle 66"/>
          <p:cNvSpPr/>
          <p:nvPr/>
        </p:nvSpPr>
        <p:spPr>
          <a:xfrm>
            <a:off x="7756635" y="4032362"/>
            <a:ext cx="914400" cy="289310"/>
          </a:xfrm>
          <a:prstGeom prst="rect">
            <a:avLst/>
          </a:prstGeom>
        </p:spPr>
        <p:txBody>
          <a:bodyPr wrap="square">
            <a:spAutoFit/>
          </a:bodyPr>
          <a:lstStyle/>
          <a:p>
            <a:pPr lvl="0" algn="ctr" defTabSz="1095376" eaLnBrk="0" hangingPunct="0">
              <a:lnSpc>
                <a:spcPct val="80000"/>
              </a:lnSpc>
              <a:buClr>
                <a:srgbClr val="FFFFFF"/>
              </a:buClr>
              <a:buSzPct val="76000"/>
              <a:defRPr/>
            </a:pPr>
            <a:r>
              <a:rPr lang="en-CA" sz="1600" b="1" i="1" dirty="0" smtClean="0">
                <a:latin typeface="Segoe Black" pitchFamily="34" charset="0"/>
              </a:rPr>
              <a:t>New</a:t>
            </a:r>
          </a:p>
        </p:txBody>
      </p:sp>
    </p:spTree>
    <p:extLst>
      <p:ext uri="{BB962C8B-B14F-4D97-AF65-F5344CB8AC3E}">
        <p14:creationId xmlns:p14="http://schemas.microsoft.com/office/powerpoint/2010/main" val="313832684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bwMode="auto">
          <a:xfrm>
            <a:off x="1066800" y="1292772"/>
            <a:ext cx="6858000" cy="4303987"/>
          </a:xfrm>
          <a:prstGeom prst="ellipse">
            <a:avLst/>
          </a:prstGeom>
          <a:solidFill>
            <a:schemeClr val="tx2">
              <a:lumMod val="40000"/>
              <a:lumOff val="60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smtClean="0"/>
              <a:t>E</a:t>
            </a:r>
          </a:p>
        </p:txBody>
      </p:sp>
      <p:sp>
        <p:nvSpPr>
          <p:cNvPr id="2" name="Title 1"/>
          <p:cNvSpPr>
            <a:spLocks noGrp="1"/>
          </p:cNvSpPr>
          <p:nvPr>
            <p:ph type="title"/>
          </p:nvPr>
        </p:nvSpPr>
        <p:spPr/>
        <p:txBody>
          <a:bodyPr>
            <a:normAutofit fontScale="90000"/>
          </a:bodyPr>
          <a:lstStyle/>
          <a:p>
            <a:r>
              <a:rPr lang="en-US" sz="3200" dirty="0" smtClean="0"/>
              <a:t>Forefront TMG Licensing</a:t>
            </a:r>
            <a:endParaRPr lang="en-US" sz="3200" dirty="0"/>
          </a:p>
        </p:txBody>
      </p:sp>
      <p:sp>
        <p:nvSpPr>
          <p:cNvPr id="12" name="Text Placeholder 11"/>
          <p:cNvSpPr>
            <a:spLocks noGrp="1"/>
          </p:cNvSpPr>
          <p:nvPr>
            <p:ph type="body" sz="quarter" idx="14"/>
          </p:nvPr>
        </p:nvSpPr>
        <p:spPr>
          <a:xfrm>
            <a:off x="304800" y="699294"/>
            <a:ext cx="8534400" cy="506767"/>
          </a:xfrm>
        </p:spPr>
        <p:txBody>
          <a:bodyPr/>
          <a:lstStyle/>
          <a:p>
            <a:r>
              <a:rPr lang="en-US" sz="2400" dirty="0" smtClean="0">
                <a:solidFill>
                  <a:schemeClr val="tx1"/>
                </a:solidFill>
              </a:rPr>
              <a:t>Two editions and Two Client Access Licenses (CALs)</a:t>
            </a:r>
            <a:endParaRPr lang="pt-BR" sz="2400" dirty="0">
              <a:solidFill>
                <a:schemeClr val="tx1"/>
              </a:solidFill>
            </a:endParaRPr>
          </a:p>
        </p:txBody>
      </p:sp>
      <p:sp>
        <p:nvSpPr>
          <p:cNvPr id="5" name="Oval 4"/>
          <p:cNvSpPr/>
          <p:nvPr/>
        </p:nvSpPr>
        <p:spPr bwMode="auto">
          <a:xfrm>
            <a:off x="1295400" y="3058510"/>
            <a:ext cx="6400800" cy="2504089"/>
          </a:xfrm>
          <a:prstGeom prst="ellipse">
            <a:avLst/>
          </a:prstGeom>
          <a:solidFill>
            <a:schemeClr val="bg2">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800" b="1" dirty="0" smtClean="0">
                <a:solidFill>
                  <a:schemeClr val="tx1"/>
                </a:solidFill>
              </a:rPr>
              <a:t>Standard Edition</a:t>
            </a:r>
            <a:r>
              <a:rPr lang="en-US" sz="2800" dirty="0" smtClean="0">
                <a:solidFill>
                  <a:schemeClr val="tx1"/>
                </a:solidFill>
              </a:rPr>
              <a:t/>
            </a:r>
            <a:br>
              <a:rPr lang="en-US" sz="2800" dirty="0" smtClean="0">
                <a:solidFill>
                  <a:schemeClr val="tx1"/>
                </a:solidFill>
              </a:rPr>
            </a:br>
            <a:r>
              <a:rPr lang="en-US" sz="2400" b="0" dirty="0" smtClean="0">
                <a:solidFill>
                  <a:schemeClr val="tx1"/>
                </a:solidFill>
              </a:rPr>
              <a:t>Full UTM</a:t>
            </a:r>
          </a:p>
        </p:txBody>
      </p:sp>
      <p:sp>
        <p:nvSpPr>
          <p:cNvPr id="7" name="TextBox 6"/>
          <p:cNvSpPr txBox="1"/>
          <p:nvPr/>
        </p:nvSpPr>
        <p:spPr>
          <a:xfrm>
            <a:off x="2578325" y="1623848"/>
            <a:ext cx="4022255" cy="892552"/>
          </a:xfrm>
          <a:prstGeom prst="rect">
            <a:avLst/>
          </a:prstGeom>
          <a:noFill/>
        </p:spPr>
        <p:txBody>
          <a:bodyPr wrap="none" rtlCol="0">
            <a:spAutoFit/>
          </a:bodyPr>
          <a:lstStyle/>
          <a:p>
            <a:pPr algn="ctr" defTabSz="914099" fontAlgn="base">
              <a:spcBef>
                <a:spcPct val="0"/>
              </a:spcBef>
              <a:spcAft>
                <a:spcPct val="0"/>
              </a:spcAft>
            </a:pPr>
            <a:r>
              <a:rPr lang="en-US" sz="2800" b="1" dirty="0" smtClean="0">
                <a:latin typeface="+mn-lt"/>
              </a:rPr>
              <a:t>Enterprise Edition </a:t>
            </a:r>
            <a:r>
              <a:rPr lang="en-US" sz="2800" dirty="0" smtClean="0">
                <a:latin typeface="+mn-lt"/>
              </a:rPr>
              <a:t/>
            </a:r>
            <a:br>
              <a:rPr lang="en-US" sz="2800" dirty="0" smtClean="0">
                <a:latin typeface="+mn-lt"/>
              </a:rPr>
            </a:br>
            <a:r>
              <a:rPr lang="en-US" sz="2400" b="0" dirty="0" smtClean="0">
                <a:latin typeface="+mn-lt"/>
              </a:rPr>
              <a:t>Scalability and management</a:t>
            </a:r>
          </a:p>
        </p:txBody>
      </p:sp>
      <p:sp>
        <p:nvSpPr>
          <p:cNvPr id="8" name="Rectangle 7"/>
          <p:cNvSpPr/>
          <p:nvPr/>
        </p:nvSpPr>
        <p:spPr bwMode="auto">
          <a:xfrm>
            <a:off x="1981200" y="5399690"/>
            <a:ext cx="2688021" cy="762000"/>
          </a:xfrm>
          <a:prstGeom prst="rect">
            <a:avLst/>
          </a:prstGeom>
          <a:gradFill>
            <a:gsLst>
              <a:gs pos="0">
                <a:schemeClr val="accent1">
                  <a:lumMod val="50000"/>
                </a:schemeClr>
              </a:gs>
              <a:gs pos="80000">
                <a:schemeClr val="accent1">
                  <a:shade val="93000"/>
                  <a:satMod val="130000"/>
                </a:schemeClr>
              </a:gs>
              <a:gs pos="100000">
                <a:schemeClr val="accent1">
                  <a:shade val="94000"/>
                  <a:satMod val="135000"/>
                </a:schemeClr>
              </a:gs>
            </a:gsLst>
          </a:gradFill>
          <a:ln>
            <a:solidFill>
              <a:schemeClr val="tx1">
                <a:lumMod val="65000"/>
                <a:lumOff val="35000"/>
              </a:schemeClr>
            </a:solidFill>
            <a:headEnd type="none" w="med" len="med"/>
            <a:tailEnd type="none" w="med" len="med"/>
          </a:ln>
          <a:effectLst>
            <a:glow rad="139700">
              <a:schemeClr val="accent2">
                <a:satMod val="175000"/>
                <a:alpha val="40000"/>
              </a:scheme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b="0" dirty="0" smtClean="0">
                <a:solidFill>
                  <a:srgbClr val="FFFFFF"/>
                </a:solidFill>
                <a:latin typeface="Segoe" pitchFamily="34" charset="0"/>
              </a:rPr>
              <a:t>Web protection</a:t>
            </a:r>
          </a:p>
        </p:txBody>
      </p:sp>
      <p:sp>
        <p:nvSpPr>
          <p:cNvPr id="9" name="Rectangle 8"/>
          <p:cNvSpPr/>
          <p:nvPr/>
        </p:nvSpPr>
        <p:spPr bwMode="auto">
          <a:xfrm>
            <a:off x="4669220" y="5399690"/>
            <a:ext cx="2645979" cy="762000"/>
          </a:xfrm>
          <a:prstGeom prst="rect">
            <a:avLst/>
          </a:prstGeom>
          <a:gradFill>
            <a:gsLst>
              <a:gs pos="0">
                <a:schemeClr val="accent1">
                  <a:lumMod val="50000"/>
                </a:schemeClr>
              </a:gs>
              <a:gs pos="80000">
                <a:schemeClr val="accent1">
                  <a:shade val="93000"/>
                  <a:satMod val="130000"/>
                </a:schemeClr>
              </a:gs>
              <a:gs pos="100000">
                <a:schemeClr val="accent1">
                  <a:shade val="94000"/>
                  <a:satMod val="135000"/>
                </a:schemeClr>
              </a:gs>
            </a:gsLst>
          </a:gradFill>
          <a:ln>
            <a:solidFill>
              <a:schemeClr val="tx1">
                <a:lumMod val="65000"/>
                <a:lumOff val="35000"/>
              </a:schemeClr>
            </a:solidFill>
            <a:headEnd type="none" w="med" len="med"/>
            <a:tailEnd type="none" w="med" len="med"/>
          </a:ln>
          <a:effectLst>
            <a:glow rad="139700">
              <a:schemeClr val="accent2">
                <a:satMod val="175000"/>
                <a:alpha val="40000"/>
              </a:scheme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nvex"/>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defTabSz="914099"/>
            <a:r>
              <a:rPr lang="en-US" sz="2400" b="0" dirty="0" smtClean="0">
                <a:solidFill>
                  <a:srgbClr val="FFFFFF"/>
                </a:solidFill>
                <a:latin typeface="Segoe" pitchFamily="34" charset="0"/>
              </a:rPr>
              <a:t>E-mail protection</a:t>
            </a:r>
          </a:p>
        </p:txBody>
      </p:sp>
      <p:sp>
        <p:nvSpPr>
          <p:cNvPr id="10" name="TextBox 9"/>
          <p:cNvSpPr txBox="1"/>
          <p:nvPr/>
        </p:nvSpPr>
        <p:spPr>
          <a:xfrm>
            <a:off x="3526221" y="4942490"/>
            <a:ext cx="1952779" cy="446276"/>
          </a:xfrm>
          <a:prstGeom prst="rect">
            <a:avLst/>
          </a:prstGeom>
          <a:noFill/>
          <a:ln>
            <a:solidFill>
              <a:schemeClr val="tx1">
                <a:lumMod val="65000"/>
                <a:lumOff val="35000"/>
              </a:schemeClr>
            </a:solidFill>
          </a:ln>
          <a:effectLst>
            <a:glow rad="228600">
              <a:schemeClr val="accent1">
                <a:satMod val="175000"/>
                <a:alpha val="40000"/>
              </a:schemeClr>
            </a:glow>
          </a:effectLst>
        </p:spPr>
        <p:txBody>
          <a:bodyPr wrap="none" rtlCol="0">
            <a:spAutoFit/>
          </a:bodyPr>
          <a:lstStyle/>
          <a:p>
            <a:r>
              <a:rPr lang="en-US" sz="2300" b="0" dirty="0" smtClean="0">
                <a:solidFill>
                  <a:srgbClr val="FFFFFF"/>
                </a:solidFill>
                <a:effectLst>
                  <a:outerShdw blurRad="38100" dist="38100" dir="2700000" algn="tl">
                    <a:srgbClr val="000000">
                      <a:alpha val="43137"/>
                    </a:srgbClr>
                  </a:outerShdw>
                </a:effectLst>
                <a:latin typeface="Segoe" pitchFamily="34" charset="0"/>
              </a:rPr>
              <a:t>Subscriptions</a:t>
            </a:r>
          </a:p>
        </p:txBody>
      </p:sp>
    </p:spTree>
    <p:extLst>
      <p:ext uri="{BB962C8B-B14F-4D97-AF65-F5344CB8AC3E}">
        <p14:creationId xmlns:p14="http://schemas.microsoft.com/office/powerpoint/2010/main" val="24056895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31" presetClass="entr" presetSubtype="0" fill="hold" nodeType="withEffect">
                                  <p:stCondLst>
                                    <p:cond delay="0"/>
                                  </p:stCondLst>
                                  <p:iterate type="lt">
                                    <p:tmPct val="5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90"/>
                                          </p:val>
                                        </p:tav>
                                        <p:tav tm="100000">
                                          <p:val>
                                            <p:fltVal val="0"/>
                                          </p:val>
                                        </p:tav>
                                      </p:tavLst>
                                    </p:anim>
                                    <p:animEffect transition="in" filter="fade">
                                      <p:cBhvr>
                                        <p:cTn id="26" dur="500"/>
                                        <p:tgtEl>
                                          <p:spTgt spid="8"/>
                                        </p:tgtEl>
                                      </p:cBhvr>
                                    </p:animEffect>
                                  </p:childTnLst>
                                </p:cTn>
                              </p:par>
                              <p:par>
                                <p:cTn id="27" presetID="4" presetClass="entr" presetSubtype="16"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ox(in)">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1"/>
            <a:ext cx="8763000" cy="908720"/>
          </a:xfrm>
        </p:spPr>
        <p:txBody>
          <a:bodyPr>
            <a:normAutofit/>
          </a:bodyPr>
          <a:lstStyle/>
          <a:p>
            <a:pPr lvl="0"/>
            <a:r>
              <a:rPr lang="en-US" sz="3200" dirty="0" smtClean="0"/>
              <a:t>Comparing Forefront </a:t>
            </a:r>
            <a:r>
              <a:rPr sz="3200" dirty="0" smtClean="0"/>
              <a:t>TMG </a:t>
            </a:r>
            <a:r>
              <a:rPr lang="en-US" sz="3200" dirty="0" smtClean="0"/>
              <a:t>Editions</a:t>
            </a:r>
            <a:endParaRPr lang="en-US" sz="3200" dirty="0"/>
          </a:p>
        </p:txBody>
      </p:sp>
      <p:graphicFrame>
        <p:nvGraphicFramePr>
          <p:cNvPr id="7" name="Content Placeholder 8"/>
          <p:cNvGraphicFramePr>
            <a:graphicFrameLocks/>
          </p:cNvGraphicFramePr>
          <p:nvPr/>
        </p:nvGraphicFramePr>
        <p:xfrm>
          <a:off x="381000" y="1132489"/>
          <a:ext cx="8305800" cy="4770120"/>
        </p:xfrm>
        <a:graphic>
          <a:graphicData uri="http://schemas.openxmlformats.org/drawingml/2006/table">
            <a:tbl>
              <a:tblPr firstRow="1" bandRow="1">
                <a:tableStyleId>{E269D01E-BC32-4049-B463-5C60D7B0CCD2}</a:tableStyleId>
              </a:tblPr>
              <a:tblGrid>
                <a:gridCol w="2438400"/>
                <a:gridCol w="2895600"/>
                <a:gridCol w="2971800"/>
              </a:tblGrid>
              <a:tr h="377521">
                <a:tc>
                  <a:txBody>
                    <a:bodyPr/>
                    <a:lstStyle/>
                    <a:p>
                      <a:endParaRPr lang="en-US" sz="900" dirty="0">
                        <a:solidFill>
                          <a:schemeClr val="bg1"/>
                        </a:solidFill>
                        <a:latin typeface="+mj-lt"/>
                      </a:endParaRPr>
                    </a:p>
                  </a:txBody>
                  <a:tcPr marL="85914" marR="85914"/>
                </a:tc>
                <a:tc>
                  <a:txBody>
                    <a:bodyPr/>
                    <a:lstStyle/>
                    <a:p>
                      <a:pPr algn="ctr"/>
                      <a:r>
                        <a:rPr lang="en-US" sz="1600" dirty="0" smtClean="0"/>
                        <a:t>Standard Edition</a:t>
                      </a:r>
                      <a:endParaRPr lang="en-US" sz="1600" b="1" dirty="0">
                        <a:solidFill>
                          <a:schemeClr val="bg1"/>
                        </a:solidFill>
                        <a:latin typeface="+mj-lt"/>
                      </a:endParaRPr>
                    </a:p>
                  </a:txBody>
                  <a:tcPr marL="85914" marR="85914"/>
                </a:tc>
                <a:tc>
                  <a:txBody>
                    <a:bodyPr/>
                    <a:lstStyle/>
                    <a:p>
                      <a:pPr algn="ctr"/>
                      <a:r>
                        <a:rPr lang="en-US" sz="1600" dirty="0" smtClean="0"/>
                        <a:t>Enterprise Edition</a:t>
                      </a:r>
                      <a:endParaRPr lang="en-US" sz="1600" b="1" dirty="0">
                        <a:solidFill>
                          <a:schemeClr val="bg1"/>
                        </a:solidFill>
                        <a:latin typeface="+mj-lt"/>
                      </a:endParaRPr>
                    </a:p>
                  </a:txBody>
                  <a:tcPr marL="85914" marR="85914"/>
                </a:tc>
              </a:tr>
              <a:tr h="445760">
                <a:tc>
                  <a:txBody>
                    <a:bodyPr/>
                    <a:lstStyle/>
                    <a:p>
                      <a:r>
                        <a:rPr lang="en-US" sz="1600" dirty="0" smtClean="0"/>
                        <a:t>Number of </a:t>
                      </a:r>
                      <a:r>
                        <a:rPr lang="en-US" sz="1600" baseline="0" dirty="0" smtClean="0"/>
                        <a:t>CPUs</a:t>
                      </a:r>
                      <a:endParaRPr lang="en-US" sz="1600" b="1" dirty="0">
                        <a:solidFill>
                          <a:schemeClr val="tx1"/>
                        </a:solidFill>
                        <a:latin typeface="+mj-lt"/>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dirty="0" smtClean="0"/>
                        <a:t>Up to 4 CPUs</a:t>
                      </a:r>
                      <a:endParaRPr lang="en-US" sz="1600" b="0" dirty="0" smtClean="0">
                        <a:latin typeface="+mj-lt"/>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dirty="0" smtClean="0"/>
                        <a:t>Unlimited</a:t>
                      </a:r>
                      <a:endParaRPr lang="en-US" sz="1600" b="0" dirty="0" smtClean="0">
                        <a:latin typeface="+mj-lt"/>
                      </a:endParaRPr>
                    </a:p>
                  </a:txBody>
                  <a:tcPr marL="85914" marR="85914"/>
                </a:tc>
              </a:tr>
              <a:tr h="579487">
                <a:tc>
                  <a:txBody>
                    <a:bodyPr/>
                    <a:lstStyle/>
                    <a:p>
                      <a:r>
                        <a:rPr lang="en-US" sz="1600" dirty="0" smtClean="0"/>
                        <a:t>Array/NLB/CARP support </a:t>
                      </a:r>
                      <a:endParaRPr lang="en-US" sz="1600" b="1" dirty="0">
                        <a:solidFill>
                          <a:schemeClr val="tx1"/>
                        </a:solidFill>
                        <a:latin typeface="+mj-lt"/>
                      </a:endParaRPr>
                    </a:p>
                  </a:txBody>
                  <a:tcPr marL="85914" marR="85914"/>
                </a:tc>
                <a:tc>
                  <a:txBody>
                    <a:bodyPr/>
                    <a:lstStyle/>
                    <a:p>
                      <a:pPr marL="114300" marR="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dirty="0" smtClean="0">
                          <a:sym typeface="Wingdings"/>
                        </a:rPr>
                        <a:t></a:t>
                      </a:r>
                      <a:endParaRPr lang="en-US" sz="1600" dirty="0" smtClean="0"/>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n-lt"/>
                        <a:ea typeface="+mn-ea"/>
                        <a:cs typeface="+mn-cs"/>
                      </a:endParaRPr>
                    </a:p>
                  </a:txBody>
                  <a:tcPr marL="85914" marR="85914"/>
                </a:tc>
              </a:tr>
              <a:tr h="654632">
                <a:tc>
                  <a:txBody>
                    <a:bodyPr/>
                    <a:lstStyle/>
                    <a:p>
                      <a:r>
                        <a:rPr lang="en-US" sz="1600" dirty="0" smtClean="0"/>
                        <a:t>Enterprise management</a:t>
                      </a:r>
                      <a:endParaRPr lang="en-US" sz="1600" b="1" dirty="0">
                        <a:solidFill>
                          <a:schemeClr val="tx1"/>
                        </a:solidFill>
                        <a:latin typeface="+mj-lt"/>
                      </a:endParaRPr>
                    </a:p>
                  </a:txBody>
                  <a:tcPr marL="85914" marR="85914"/>
                </a:tc>
                <a:tc>
                  <a:txBody>
                    <a:bodyPr/>
                    <a:lstStyle/>
                    <a:p>
                      <a:pPr marL="114300" marR="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dirty="0" smtClean="0">
                          <a:sym typeface="Wingdings"/>
                        </a:rPr>
                        <a:t></a:t>
                      </a:r>
                      <a:endParaRPr lang="en-US" sz="1600" dirty="0" smtClean="0"/>
                    </a:p>
                  </a:txBody>
                  <a:tcPr marL="85914" marR="85914"/>
                </a:tc>
                <a:tc>
                  <a:txBody>
                    <a:bodyPr/>
                    <a:lstStyle/>
                    <a:p>
                      <a:pPr marL="0" indent="0" algn="ctr" defTabSz="914400" rtl="0" eaLnBrk="1" latinLnBrk="0" hangingPunct="1">
                        <a:buFont typeface="Arial" pitchFamily="34" charset="0"/>
                        <a:buNone/>
                      </a:pPr>
                      <a:r>
                        <a:rPr lang="en-US" sz="1600" kern="1200" dirty="0" smtClean="0"/>
                        <a:t>Yes, with added ability for</a:t>
                      </a:r>
                      <a:r>
                        <a:rPr lang="en-US" sz="1600" kern="1200" baseline="0" dirty="0" smtClean="0"/>
                        <a:t> EMS to manage SEs</a:t>
                      </a:r>
                      <a:endParaRPr lang="en-US" sz="1600" b="0" kern="1200" dirty="0">
                        <a:solidFill>
                          <a:schemeClr val="tx1"/>
                        </a:solidFill>
                        <a:latin typeface="+mj-lt"/>
                        <a:ea typeface="+mn-ea"/>
                        <a:cs typeface="+mn-cs"/>
                      </a:endParaRPr>
                    </a:p>
                  </a:txBody>
                  <a:tcPr marL="85914" marR="85914"/>
                </a:tc>
              </a:tr>
              <a:tr h="496129">
                <a:tc>
                  <a:txBody>
                    <a:bodyPr/>
                    <a:lstStyle/>
                    <a:p>
                      <a:r>
                        <a:rPr lang="en-US" sz="1600" dirty="0" smtClean="0"/>
                        <a:t>Publishing </a:t>
                      </a:r>
                      <a:endParaRPr lang="en-US" sz="1600" b="1" dirty="0">
                        <a:solidFill>
                          <a:schemeClr val="tx1"/>
                        </a:solidFill>
                        <a:latin typeface="+mj-lt"/>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n-lt"/>
                        <a:ea typeface="+mn-ea"/>
                        <a:cs typeface="+mn-cs"/>
                      </a:endParaRPr>
                    </a:p>
                  </a:txBody>
                  <a:tcPr marL="85914" marR="85914"/>
                </a:tc>
              </a:tr>
              <a:tr h="445760">
                <a:tc>
                  <a:txBody>
                    <a:bodyPr/>
                    <a:lstStyle/>
                    <a:p>
                      <a:r>
                        <a:rPr lang="en-US" sz="1600" dirty="0" smtClean="0"/>
                        <a:t>VPN</a:t>
                      </a:r>
                      <a:r>
                        <a:rPr lang="en-US" sz="1600" baseline="0" dirty="0" smtClean="0"/>
                        <a:t> support</a:t>
                      </a:r>
                      <a:endParaRPr lang="en-US" sz="1600" b="1" dirty="0">
                        <a:solidFill>
                          <a:schemeClr val="tx1"/>
                        </a:solidFill>
                        <a:latin typeface="+mj-lt"/>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r>
              <a:tr h="700933">
                <a:tc>
                  <a:txBody>
                    <a:bodyPr/>
                    <a:lstStyle/>
                    <a:p>
                      <a:r>
                        <a:rPr lang="en-US" sz="1600" dirty="0" smtClean="0"/>
                        <a:t>Forward proxy/cache, compression</a:t>
                      </a:r>
                      <a:endParaRPr lang="en-US" sz="1600" b="1" dirty="0">
                        <a:solidFill>
                          <a:schemeClr val="tx1"/>
                        </a:solidFill>
                        <a:latin typeface="+mj-lt"/>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r>
              <a:tr h="490778">
                <a:tc>
                  <a:txBody>
                    <a:bodyPr/>
                    <a:lstStyle/>
                    <a:p>
                      <a:r>
                        <a:rPr lang="en-US" sz="1600" dirty="0" smtClean="0"/>
                        <a:t>Network IPS (NIS)</a:t>
                      </a:r>
                      <a:endParaRPr lang="en-US" sz="1600" b="1" dirty="0">
                        <a:solidFill>
                          <a:schemeClr val="tx1"/>
                        </a:solidFill>
                        <a:latin typeface="+mj-lt"/>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c>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sym typeface="Wingdings" pitchFamily="2" charset="2"/>
                        </a:rPr>
                        <a:t></a:t>
                      </a:r>
                      <a:endParaRPr lang="en-US" sz="1600" b="0" kern="1200" dirty="0" smtClean="0">
                        <a:solidFill>
                          <a:schemeClr val="tx1"/>
                        </a:solidFill>
                        <a:latin typeface="+mj-lt"/>
                        <a:ea typeface="+mn-ea"/>
                        <a:cs typeface="+mn-cs"/>
                      </a:endParaRPr>
                    </a:p>
                  </a:txBody>
                  <a:tcPr marL="85914" marR="85914"/>
                </a:tc>
              </a:tr>
              <a:tr h="490778">
                <a:tc>
                  <a:txBody>
                    <a:bodyPr/>
                    <a:lstStyle/>
                    <a:p>
                      <a:r>
                        <a:rPr lang="en-US" sz="1600" dirty="0" smtClean="0"/>
                        <a:t>E-mail protection</a:t>
                      </a:r>
                      <a:endParaRPr lang="en-US" sz="1600" b="0" dirty="0">
                        <a:solidFill>
                          <a:srgbClr val="000000"/>
                        </a:solidFill>
                        <a:latin typeface="+mj-lt"/>
                      </a:endParaRPr>
                    </a:p>
                  </a:txBody>
                  <a:tcPr marL="85914" marR="85914"/>
                </a:tc>
                <a:tc gridSpan="2">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dirty="0" smtClean="0"/>
                        <a:t>Requires</a:t>
                      </a:r>
                      <a:r>
                        <a:rPr lang="en-US" sz="1600" kern="1200" baseline="0" dirty="0" smtClean="0"/>
                        <a:t> Microsoft® Exchange Server License  (Server + CALs) </a:t>
                      </a:r>
                    </a:p>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kern="1200" baseline="0" dirty="0" smtClean="0"/>
                        <a:t>and installation by the admin</a:t>
                      </a:r>
                      <a:endParaRPr lang="en-US" sz="1600" b="0" kern="1200" dirty="0" smtClean="0">
                        <a:solidFill>
                          <a:srgbClr val="000000"/>
                        </a:solidFill>
                        <a:latin typeface="+mj-lt"/>
                        <a:ea typeface="+mn-ea"/>
                        <a:cs typeface="+mn-cs"/>
                      </a:endParaRPr>
                    </a:p>
                  </a:txBody>
                  <a:tcPr marL="85914" marR="85914"/>
                </a:tc>
                <a:tc hMerge="1">
                  <a:txBody>
                    <a:bodyPr/>
                    <a:lstStyle/>
                    <a:p>
                      <a:pPr marL="114300" marR="0" lvl="0" indent="-114300" algn="ctr" defTabSz="914400" rtl="0" eaLnBrk="1" fontAlgn="auto" latinLnBrk="0" hangingPunct="1">
                        <a:lnSpc>
                          <a:spcPct val="100000"/>
                        </a:lnSpc>
                        <a:spcBef>
                          <a:spcPts val="0"/>
                        </a:spcBef>
                        <a:spcAft>
                          <a:spcPts val="0"/>
                        </a:spcAft>
                        <a:buClrTx/>
                        <a:buSzTx/>
                        <a:buFont typeface="Arial" pitchFamily="34" charset="0"/>
                        <a:buNone/>
                        <a:tabLst/>
                        <a:defRPr/>
                      </a:pPr>
                      <a:endParaRPr lang="en-US" sz="1600" b="0" kern="1200" dirty="0" smtClean="0">
                        <a:solidFill>
                          <a:schemeClr val="tx1"/>
                        </a:solidFill>
                        <a:latin typeface="+mj-lt"/>
                        <a:ea typeface="+mn-ea"/>
                        <a:cs typeface="+mn-cs"/>
                      </a:endParaRPr>
                    </a:p>
                  </a:txBody>
                  <a:tcPr marL="85914" marR="85914"/>
                </a:tc>
              </a:tr>
            </a:tbl>
          </a:graphicData>
        </a:graphic>
      </p:graphicFrame>
    </p:spTree>
    <p:extLst>
      <p:ext uri="{BB962C8B-B14F-4D97-AF65-F5344CB8AC3E}">
        <p14:creationId xmlns:p14="http://schemas.microsoft.com/office/powerpoint/2010/main" val="2850893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dirty="0" smtClean="0"/>
              <a:t>Subscriptions</a:t>
            </a:r>
            <a:endParaRPr lang="en-US" sz="3200" dirty="0"/>
          </a:p>
        </p:txBody>
      </p:sp>
      <p:sp>
        <p:nvSpPr>
          <p:cNvPr id="3" name="Content Placeholder 2"/>
          <p:cNvSpPr>
            <a:spLocks noGrp="1"/>
          </p:cNvSpPr>
          <p:nvPr>
            <p:ph idx="1"/>
          </p:nvPr>
        </p:nvSpPr>
        <p:spPr/>
        <p:txBody>
          <a:bodyPr/>
          <a:lstStyle/>
          <a:p>
            <a:r>
              <a:rPr lang="en-US" dirty="0" smtClean="0"/>
              <a:t>Subscription-based licenses</a:t>
            </a:r>
          </a:p>
          <a:p>
            <a:pPr lvl="1"/>
            <a:r>
              <a:rPr lang="en-US" dirty="0" smtClean="0"/>
              <a:t>Sold as Client Access Licenses (CALs) </a:t>
            </a:r>
          </a:p>
          <a:p>
            <a:pPr lvl="1"/>
            <a:r>
              <a:rPr lang="en-US" dirty="0" smtClean="0"/>
              <a:t>Charged per user/per year</a:t>
            </a:r>
          </a:p>
          <a:p>
            <a:r>
              <a:rPr lang="en-US" dirty="0" smtClean="0"/>
              <a:t>Protection Components</a:t>
            </a:r>
          </a:p>
          <a:p>
            <a:pPr lvl="1"/>
            <a:r>
              <a:rPr lang="en-US" dirty="0" smtClean="0"/>
              <a:t>E-mail protection</a:t>
            </a:r>
          </a:p>
          <a:p>
            <a:pPr lvl="2"/>
            <a:r>
              <a:rPr lang="en-US" dirty="0" smtClean="0"/>
              <a:t>Antispam</a:t>
            </a:r>
          </a:p>
          <a:p>
            <a:pPr lvl="2"/>
            <a:r>
              <a:rPr lang="en-US" dirty="0" smtClean="0"/>
              <a:t>Antivirus</a:t>
            </a:r>
          </a:p>
          <a:p>
            <a:pPr lvl="1"/>
            <a:r>
              <a:rPr lang="en-US" dirty="0" smtClean="0"/>
              <a:t>HTTP protection</a:t>
            </a:r>
          </a:p>
          <a:p>
            <a:pPr lvl="2"/>
            <a:r>
              <a:rPr lang="en-US" dirty="0" smtClean="0"/>
              <a:t>Antimalware</a:t>
            </a:r>
          </a:p>
          <a:p>
            <a:pPr lvl="2"/>
            <a:r>
              <a:rPr lang="en-US" dirty="0" smtClean="0"/>
              <a:t>URL filtering</a:t>
            </a:r>
          </a:p>
          <a:p>
            <a:pPr lvl="1"/>
            <a:r>
              <a:rPr lang="en-US" dirty="0" smtClean="0"/>
              <a:t>Network Inspection System is free!</a:t>
            </a:r>
          </a:p>
          <a:p>
            <a:endParaRPr lang="en-US" dirty="0"/>
          </a:p>
        </p:txBody>
      </p:sp>
    </p:spTree>
    <p:extLst>
      <p:ext uri="{BB962C8B-B14F-4D97-AF65-F5344CB8AC3E}">
        <p14:creationId xmlns:p14="http://schemas.microsoft.com/office/powerpoint/2010/main" val="153562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Single Adapter Scenario</a:t>
            </a:r>
            <a:endParaRPr lang="en-AU" dirty="0"/>
          </a:p>
        </p:txBody>
      </p:sp>
      <p:sp>
        <p:nvSpPr>
          <p:cNvPr id="3" name="Content Placeholder 2"/>
          <p:cNvSpPr>
            <a:spLocks noGrp="1"/>
          </p:cNvSpPr>
          <p:nvPr>
            <p:ph idx="1"/>
          </p:nvPr>
        </p:nvSpPr>
        <p:spPr/>
        <p:txBody>
          <a:bodyPr>
            <a:normAutofit/>
          </a:bodyPr>
          <a:lstStyle/>
          <a:p>
            <a:r>
              <a:rPr lang="en-AU" dirty="0" smtClean="0"/>
              <a:t>Forefront TMG supports using a single network adapter</a:t>
            </a:r>
          </a:p>
          <a:p>
            <a:r>
              <a:rPr lang="en-AU" dirty="0" smtClean="0"/>
              <a:t>Supported scenarios</a:t>
            </a:r>
          </a:p>
          <a:p>
            <a:pPr lvl="1"/>
            <a:r>
              <a:rPr lang="en-AU" dirty="0" smtClean="0"/>
              <a:t>Secure Web Gateway (forward Web proxy and cache)</a:t>
            </a:r>
          </a:p>
          <a:p>
            <a:pPr lvl="1"/>
            <a:r>
              <a:rPr lang="en-AU" dirty="0" smtClean="0"/>
              <a:t>Web Publishing (reverse Web proxy and cache)</a:t>
            </a:r>
          </a:p>
          <a:p>
            <a:pPr lvl="1"/>
            <a:r>
              <a:rPr lang="en-AU" dirty="0" smtClean="0"/>
              <a:t>Remote client VPN access</a:t>
            </a:r>
          </a:p>
          <a:p>
            <a:r>
              <a:rPr lang="en-AU" dirty="0" smtClean="0"/>
              <a:t>Unsupported scenarios</a:t>
            </a:r>
          </a:p>
          <a:p>
            <a:pPr lvl="1"/>
            <a:r>
              <a:rPr lang="en-US" dirty="0" smtClean="0"/>
              <a:t>Application layer inspection (except for Web proxy)</a:t>
            </a:r>
          </a:p>
          <a:p>
            <a:pPr lvl="1"/>
            <a:r>
              <a:rPr lang="en-US" dirty="0" smtClean="0"/>
              <a:t>Server publishing</a:t>
            </a:r>
          </a:p>
          <a:p>
            <a:pPr lvl="1"/>
            <a:r>
              <a:rPr lang="en-US" dirty="0" smtClean="0"/>
              <a:t>Non-Web clients</a:t>
            </a:r>
          </a:p>
          <a:p>
            <a:pPr lvl="2"/>
            <a:r>
              <a:rPr lang="en-US" dirty="0" smtClean="0"/>
              <a:t>Firewall client</a:t>
            </a:r>
          </a:p>
          <a:p>
            <a:pPr lvl="2"/>
            <a:r>
              <a:rPr lang="en-US" dirty="0" smtClean="0"/>
              <a:t>Secure NAT </a:t>
            </a:r>
          </a:p>
          <a:p>
            <a:pPr lvl="1"/>
            <a:r>
              <a:rPr lang="en-US" dirty="0" smtClean="0"/>
              <a:t>Site-to-site VPNs</a:t>
            </a:r>
          </a:p>
          <a:p>
            <a:endParaRPr lang="en-AU" dirty="0" smtClean="0"/>
          </a:p>
          <a:p>
            <a:pPr lvl="1"/>
            <a:endParaRPr lang="en-AU"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11</a:t>
            </a:fld>
            <a:endParaRPr lang="en-US" dirty="0"/>
          </a:p>
        </p:txBody>
      </p:sp>
    </p:spTree>
    <p:extLst>
      <p:ext uri="{BB962C8B-B14F-4D97-AF65-F5344CB8AC3E}">
        <p14:creationId xmlns:p14="http://schemas.microsoft.com/office/powerpoint/2010/main" val="128119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200" dirty="0"/>
              <a:t>Secure Web Gateway</a:t>
            </a:r>
          </a:p>
        </p:txBody>
      </p:sp>
      <p:sp>
        <p:nvSpPr>
          <p:cNvPr id="4" name="Slide Number Placeholder 3"/>
          <p:cNvSpPr>
            <a:spLocks noGrp="1"/>
          </p:cNvSpPr>
          <p:nvPr>
            <p:ph type="sldNum" sz="quarter" idx="12"/>
          </p:nvPr>
        </p:nvSpPr>
        <p:spPr/>
        <p:txBody>
          <a:bodyPr/>
          <a:lstStyle/>
          <a:p>
            <a:fld id="{3988345B-C34D-4527-806F-74F7D3DE1878}" type="slidenum">
              <a:rPr lang="en-US" smtClean="0"/>
              <a:pPr/>
              <a:t>12</a:t>
            </a:fld>
            <a:endParaRPr lang="en-US" dirty="0"/>
          </a:p>
        </p:txBody>
      </p:sp>
      <p:sp>
        <p:nvSpPr>
          <p:cNvPr id="3" name="Content Placeholder 2"/>
          <p:cNvSpPr>
            <a:spLocks noGrp="1"/>
          </p:cNvSpPr>
          <p:nvPr>
            <p:ph idx="1"/>
          </p:nvPr>
        </p:nvSpPr>
        <p:spPr/>
        <p:txBody>
          <a:bodyPr/>
          <a:lstStyle/>
          <a:p>
            <a:endParaRPr lang="sl-SI" dirty="0"/>
          </a:p>
        </p:txBody>
      </p:sp>
      <p:pic>
        <p:nvPicPr>
          <p:cNvPr id="1034" name="Picture 10" descr="http://i.technet.microsoft.com/ff472472.diogenes-fig1(en-us,MSDN.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844824"/>
            <a:ext cx="8093056" cy="392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297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dirty="0" smtClean="0"/>
              <a:t>Threats and Controls</a:t>
            </a:r>
            <a:endParaRPr lang="en-AU" dirty="0"/>
          </a:p>
        </p:txBody>
      </p:sp>
      <p:graphicFrame>
        <p:nvGraphicFramePr>
          <p:cNvPr id="5" name="Table 4"/>
          <p:cNvGraphicFramePr>
            <a:graphicFrameLocks noGrp="1"/>
          </p:cNvGraphicFramePr>
          <p:nvPr/>
        </p:nvGraphicFramePr>
        <p:xfrm>
          <a:off x="252247" y="1079939"/>
          <a:ext cx="8586954" cy="4706008"/>
        </p:xfrm>
        <a:graphic>
          <a:graphicData uri="http://schemas.openxmlformats.org/drawingml/2006/table">
            <a:tbl>
              <a:tblPr firstRow="1" bandRow="1">
                <a:tableStyleId>{00A15C55-8517-42AA-B614-E9B94910E393}</a:tableStyleId>
              </a:tblPr>
              <a:tblGrid>
                <a:gridCol w="2175643"/>
                <a:gridCol w="1525631"/>
                <a:gridCol w="1390989"/>
                <a:gridCol w="1273927"/>
                <a:gridCol w="1406484"/>
                <a:gridCol w="814280"/>
              </a:tblGrid>
              <a:tr h="1174583">
                <a:tc>
                  <a:txBody>
                    <a:bodyPr/>
                    <a:lstStyle/>
                    <a:p>
                      <a:r>
                        <a:rPr lang="en-AU" sz="2000" b="0" dirty="0" smtClean="0"/>
                        <a:t>Threats</a:t>
                      </a:r>
                      <a:endParaRPr lang="en-AU" sz="2000" b="0" dirty="0"/>
                    </a:p>
                  </a:txBody>
                  <a:tcPr anchor="ctr"/>
                </a:tc>
                <a:tc>
                  <a:txBody>
                    <a:bodyPr/>
                    <a:lstStyle/>
                    <a:p>
                      <a:pPr algn="ctr"/>
                      <a:r>
                        <a:rPr lang="en-AU" sz="2000" b="0" dirty="0" smtClean="0"/>
                        <a:t>Application</a:t>
                      </a:r>
                      <a:r>
                        <a:rPr lang="en-AU" sz="2000" b="0" baseline="0" dirty="0" smtClean="0"/>
                        <a:t> Layer </a:t>
                      </a:r>
                      <a:r>
                        <a:rPr lang="en-AU" sz="2000" b="0" dirty="0" smtClean="0"/>
                        <a:t>Firewall</a:t>
                      </a:r>
                      <a:endParaRPr lang="en-AU" sz="2000" b="0" dirty="0"/>
                    </a:p>
                  </a:txBody>
                  <a:tcPr anchor="ctr"/>
                </a:tc>
                <a:tc>
                  <a:txBody>
                    <a:bodyPr/>
                    <a:lstStyle/>
                    <a:p>
                      <a:pPr algn="ctr"/>
                      <a:r>
                        <a:rPr lang="en-AU" sz="2000" b="0" dirty="0" smtClean="0"/>
                        <a:t>HTTPS Inspection</a:t>
                      </a:r>
                      <a:endParaRPr lang="en-AU" sz="2000" b="0" dirty="0"/>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AU" sz="2000" b="0" dirty="0" smtClean="0"/>
                        <a:t>Anti-</a:t>
                      </a:r>
                      <a:br>
                        <a:rPr lang="en-AU" sz="2000" b="0" dirty="0" smtClean="0"/>
                      </a:br>
                      <a:r>
                        <a:rPr lang="en-AU" sz="2000" b="0" dirty="0" smtClean="0"/>
                        <a:t>malware</a:t>
                      </a:r>
                    </a:p>
                  </a:txBody>
                  <a:tcPr anchor="ct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AU" sz="2000" b="0" dirty="0" smtClean="0"/>
                        <a:t>URL</a:t>
                      </a:r>
                      <a:br>
                        <a:rPr lang="en-AU" sz="2000" b="0" dirty="0" smtClean="0"/>
                      </a:br>
                      <a:r>
                        <a:rPr lang="en-AU" sz="2000" b="0" dirty="0" smtClean="0"/>
                        <a:t>Filtering</a:t>
                      </a:r>
                      <a:endParaRPr lang="en-AU" sz="2000" b="0" dirty="0"/>
                    </a:p>
                  </a:txBody>
                  <a:tcPr anchor="ctr"/>
                </a:tc>
                <a:tc>
                  <a:txBody>
                    <a:bodyPr/>
                    <a:lstStyle/>
                    <a:p>
                      <a:pPr algn="ctr"/>
                      <a:r>
                        <a:rPr lang="en-AU" sz="2000" b="0" dirty="0" smtClean="0"/>
                        <a:t>NIS</a:t>
                      </a:r>
                      <a:endParaRPr lang="en-AU" sz="2000" b="0" dirty="0"/>
                    </a:p>
                  </a:txBody>
                  <a:tcPr anchor="ctr"/>
                </a:tc>
              </a:tr>
              <a:tr h="575776">
                <a:tc>
                  <a:txBody>
                    <a:bodyPr/>
                    <a:lstStyle/>
                    <a:p>
                      <a:r>
                        <a:rPr lang="en-AU" sz="2000" dirty="0" smtClean="0"/>
                        <a:t>Malware</a:t>
                      </a:r>
                      <a:endParaRPr lang="en-AU" sz="2000" dirty="0"/>
                    </a:p>
                  </a:txBody>
                  <a:tcP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r>
              <a:tr h="575776">
                <a:tc>
                  <a:txBody>
                    <a:bodyPr/>
                    <a:lstStyle/>
                    <a:p>
                      <a:r>
                        <a:rPr lang="en-AU" sz="2000" dirty="0" smtClean="0"/>
                        <a:t>Phishing</a:t>
                      </a:r>
                      <a:endParaRPr lang="en-AU" sz="2000" dirty="0"/>
                    </a:p>
                  </a:txBody>
                  <a:tcP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r>
              <a:tr h="575776">
                <a:tc>
                  <a:txBody>
                    <a:bodyPr/>
                    <a:lstStyle/>
                    <a:p>
                      <a:r>
                        <a:rPr lang="en-AU" sz="2000" dirty="0" smtClean="0"/>
                        <a:t>Liability</a:t>
                      </a:r>
                      <a:endParaRPr lang="en-AU" sz="2000" dirty="0"/>
                    </a:p>
                  </a:txBody>
                  <a:tcP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r>
              <a:tr h="575776">
                <a:tc>
                  <a:txBody>
                    <a:bodyPr/>
                    <a:lstStyle/>
                    <a:p>
                      <a:r>
                        <a:rPr lang="en-AU" sz="2000" dirty="0" smtClean="0"/>
                        <a:t>Data Leakage</a:t>
                      </a:r>
                      <a:endParaRPr lang="en-AU" sz="2000" dirty="0"/>
                    </a:p>
                  </a:txBody>
                  <a:tcP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r>
              <a:tr h="575776">
                <a:tc>
                  <a:txBody>
                    <a:bodyPr/>
                    <a:lstStyle/>
                    <a:p>
                      <a:r>
                        <a:rPr lang="en-AU" sz="2000" dirty="0" smtClean="0"/>
                        <a:t>Lost Productivity</a:t>
                      </a:r>
                      <a:endParaRPr lang="en-AU" sz="2000" dirty="0"/>
                    </a:p>
                  </a:txBody>
                  <a:tcP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r>
              <a:tr h="652545">
                <a:tc>
                  <a:txBody>
                    <a:bodyPr/>
                    <a:lstStyle/>
                    <a:p>
                      <a:r>
                        <a:rPr lang="en-AU" sz="2000" dirty="0" smtClean="0"/>
                        <a:t>Loss of Control</a:t>
                      </a:r>
                      <a:endParaRPr lang="en-AU" sz="2000" dirty="0"/>
                    </a:p>
                  </a:txBody>
                  <a:tcPr/>
                </a:tc>
                <a:tc>
                  <a:txBody>
                    <a:bodyPr/>
                    <a:lstStyle/>
                    <a:p>
                      <a:pPr algn="ctr"/>
                      <a:endParaRPr lang="en-AU" sz="28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c>
                  <a:txBody>
                    <a:bodyPr/>
                    <a:lstStyle/>
                    <a:p>
                      <a:pPr algn="ctr"/>
                      <a:endParaRPr lang="en-AU" sz="2400" dirty="0"/>
                    </a:p>
                  </a:txBody>
                  <a:tcPr anchor="ctr"/>
                </a:tc>
              </a:tr>
            </a:tbl>
          </a:graphicData>
        </a:graphic>
      </p:graphicFrame>
      <p:grpSp>
        <p:nvGrpSpPr>
          <p:cNvPr id="3" name="Group 28"/>
          <p:cNvGrpSpPr>
            <a:grpSpLocks/>
          </p:cNvGrpSpPr>
          <p:nvPr/>
        </p:nvGrpSpPr>
        <p:grpSpPr bwMode="auto">
          <a:xfrm>
            <a:off x="2987566" y="5232400"/>
            <a:ext cx="381000" cy="381000"/>
            <a:chOff x="2592" y="48"/>
            <a:chExt cx="192" cy="192"/>
          </a:xfrm>
        </p:grpSpPr>
        <p:sp>
          <p:nvSpPr>
            <p:cNvPr id="12"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13"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14"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15"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grpSp>
        <p:nvGrpSpPr>
          <p:cNvPr id="4" name="Group 28"/>
          <p:cNvGrpSpPr>
            <a:grpSpLocks/>
          </p:cNvGrpSpPr>
          <p:nvPr/>
        </p:nvGrpSpPr>
        <p:grpSpPr bwMode="auto">
          <a:xfrm>
            <a:off x="2987566" y="4622800"/>
            <a:ext cx="381000" cy="381000"/>
            <a:chOff x="2592" y="48"/>
            <a:chExt cx="192" cy="192"/>
          </a:xfrm>
        </p:grpSpPr>
        <p:sp>
          <p:nvSpPr>
            <p:cNvPr id="22"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23"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24"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25"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grpSp>
        <p:nvGrpSpPr>
          <p:cNvPr id="6" name="Group 28"/>
          <p:cNvGrpSpPr>
            <a:grpSpLocks/>
          </p:cNvGrpSpPr>
          <p:nvPr/>
        </p:nvGrpSpPr>
        <p:grpSpPr bwMode="auto">
          <a:xfrm>
            <a:off x="2987566" y="4051300"/>
            <a:ext cx="381000" cy="381000"/>
            <a:chOff x="2592" y="48"/>
            <a:chExt cx="192" cy="192"/>
          </a:xfrm>
        </p:grpSpPr>
        <p:sp>
          <p:nvSpPr>
            <p:cNvPr id="27"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28"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29"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30"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grpSp>
        <p:nvGrpSpPr>
          <p:cNvPr id="7" name="Group 28"/>
          <p:cNvGrpSpPr>
            <a:grpSpLocks/>
          </p:cNvGrpSpPr>
          <p:nvPr/>
        </p:nvGrpSpPr>
        <p:grpSpPr bwMode="auto">
          <a:xfrm>
            <a:off x="2987566" y="3460750"/>
            <a:ext cx="381000" cy="381000"/>
            <a:chOff x="2592" y="48"/>
            <a:chExt cx="192" cy="192"/>
          </a:xfrm>
        </p:grpSpPr>
        <p:sp>
          <p:nvSpPr>
            <p:cNvPr id="32"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33"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34"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35"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grpSp>
        <p:nvGrpSpPr>
          <p:cNvPr id="8" name="Group 35"/>
          <p:cNvGrpSpPr>
            <a:grpSpLocks/>
          </p:cNvGrpSpPr>
          <p:nvPr/>
        </p:nvGrpSpPr>
        <p:grpSpPr bwMode="auto">
          <a:xfrm>
            <a:off x="4321066" y="2298700"/>
            <a:ext cx="381000" cy="381000"/>
            <a:chOff x="1152" y="48"/>
            <a:chExt cx="192" cy="192"/>
          </a:xfrm>
          <a:solidFill>
            <a:schemeClr val="bg1"/>
          </a:solidFill>
        </p:grpSpPr>
        <p:sp>
          <p:nvSpPr>
            <p:cNvPr id="37"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38"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39"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40"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9" name="Group 40"/>
          <p:cNvGrpSpPr>
            <a:grpSpLocks/>
          </p:cNvGrpSpPr>
          <p:nvPr/>
        </p:nvGrpSpPr>
        <p:grpSpPr bwMode="auto">
          <a:xfrm>
            <a:off x="4321066" y="2879725"/>
            <a:ext cx="381000" cy="381000"/>
            <a:chOff x="1152" y="48"/>
            <a:chExt cx="192" cy="192"/>
          </a:xfrm>
          <a:solidFill>
            <a:schemeClr val="bg1"/>
          </a:solidFill>
        </p:grpSpPr>
        <p:sp>
          <p:nvSpPr>
            <p:cNvPr id="42"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43"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44"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45"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10" name="Group 45"/>
          <p:cNvGrpSpPr>
            <a:grpSpLocks/>
          </p:cNvGrpSpPr>
          <p:nvPr/>
        </p:nvGrpSpPr>
        <p:grpSpPr bwMode="auto">
          <a:xfrm>
            <a:off x="4321066" y="3460750"/>
            <a:ext cx="381000" cy="381000"/>
            <a:chOff x="1152" y="48"/>
            <a:chExt cx="192" cy="192"/>
          </a:xfrm>
          <a:solidFill>
            <a:schemeClr val="bg1"/>
          </a:solidFill>
        </p:grpSpPr>
        <p:sp>
          <p:nvSpPr>
            <p:cNvPr id="47"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48"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49"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50"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11" name="Group 50"/>
          <p:cNvGrpSpPr>
            <a:grpSpLocks/>
          </p:cNvGrpSpPr>
          <p:nvPr/>
        </p:nvGrpSpPr>
        <p:grpSpPr bwMode="auto">
          <a:xfrm>
            <a:off x="4321066" y="4051300"/>
            <a:ext cx="381000" cy="381000"/>
            <a:chOff x="1152" y="48"/>
            <a:chExt cx="192" cy="192"/>
          </a:xfrm>
          <a:solidFill>
            <a:schemeClr val="bg1"/>
          </a:solidFill>
        </p:grpSpPr>
        <p:sp>
          <p:nvSpPr>
            <p:cNvPr id="52"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53"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54"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55"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16" name="Group 55"/>
          <p:cNvGrpSpPr>
            <a:grpSpLocks/>
          </p:cNvGrpSpPr>
          <p:nvPr/>
        </p:nvGrpSpPr>
        <p:grpSpPr bwMode="auto">
          <a:xfrm>
            <a:off x="4321066" y="4622800"/>
            <a:ext cx="381000" cy="381000"/>
            <a:chOff x="1152" y="48"/>
            <a:chExt cx="192" cy="192"/>
          </a:xfrm>
          <a:solidFill>
            <a:schemeClr val="bg1"/>
          </a:solidFill>
        </p:grpSpPr>
        <p:sp>
          <p:nvSpPr>
            <p:cNvPr id="57"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58"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59"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60"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17" name="Group 60"/>
          <p:cNvGrpSpPr>
            <a:grpSpLocks/>
          </p:cNvGrpSpPr>
          <p:nvPr/>
        </p:nvGrpSpPr>
        <p:grpSpPr bwMode="auto">
          <a:xfrm>
            <a:off x="4321066" y="5232400"/>
            <a:ext cx="381000" cy="381000"/>
            <a:chOff x="1152" y="48"/>
            <a:chExt cx="192" cy="192"/>
          </a:xfrm>
          <a:solidFill>
            <a:schemeClr val="bg1"/>
          </a:solidFill>
        </p:grpSpPr>
        <p:sp>
          <p:nvSpPr>
            <p:cNvPr id="62"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63"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64"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65"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18" name="Group 65"/>
          <p:cNvGrpSpPr>
            <a:grpSpLocks/>
          </p:cNvGrpSpPr>
          <p:nvPr/>
        </p:nvGrpSpPr>
        <p:grpSpPr bwMode="auto">
          <a:xfrm>
            <a:off x="5673616" y="2298700"/>
            <a:ext cx="381000" cy="381000"/>
            <a:chOff x="1152" y="48"/>
            <a:chExt cx="192" cy="192"/>
          </a:xfrm>
          <a:solidFill>
            <a:schemeClr val="accent3"/>
          </a:solidFill>
        </p:grpSpPr>
        <p:sp>
          <p:nvSpPr>
            <p:cNvPr id="67"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68"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69"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70"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19" name="Group 28"/>
          <p:cNvGrpSpPr>
            <a:grpSpLocks/>
          </p:cNvGrpSpPr>
          <p:nvPr/>
        </p:nvGrpSpPr>
        <p:grpSpPr bwMode="auto">
          <a:xfrm>
            <a:off x="7102366" y="2298700"/>
            <a:ext cx="381000" cy="381000"/>
            <a:chOff x="2592" y="48"/>
            <a:chExt cx="192" cy="192"/>
          </a:xfrm>
        </p:grpSpPr>
        <p:sp>
          <p:nvSpPr>
            <p:cNvPr id="72"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73"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74"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75"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grpSp>
        <p:nvGrpSpPr>
          <p:cNvPr id="20" name="Group 28"/>
          <p:cNvGrpSpPr>
            <a:grpSpLocks/>
          </p:cNvGrpSpPr>
          <p:nvPr/>
        </p:nvGrpSpPr>
        <p:grpSpPr bwMode="auto">
          <a:xfrm>
            <a:off x="8245366" y="2298700"/>
            <a:ext cx="381000" cy="381000"/>
            <a:chOff x="2592" y="48"/>
            <a:chExt cx="192" cy="192"/>
          </a:xfrm>
        </p:grpSpPr>
        <p:sp>
          <p:nvSpPr>
            <p:cNvPr id="77"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78"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79"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80"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grpSp>
        <p:nvGrpSpPr>
          <p:cNvPr id="21" name="Group 80"/>
          <p:cNvGrpSpPr>
            <a:grpSpLocks/>
          </p:cNvGrpSpPr>
          <p:nvPr/>
        </p:nvGrpSpPr>
        <p:grpSpPr bwMode="auto">
          <a:xfrm>
            <a:off x="7102366" y="2879725"/>
            <a:ext cx="381000" cy="381000"/>
            <a:chOff x="1152" y="48"/>
            <a:chExt cx="192" cy="192"/>
          </a:xfrm>
          <a:solidFill>
            <a:schemeClr val="accent3"/>
          </a:solidFill>
        </p:grpSpPr>
        <p:sp>
          <p:nvSpPr>
            <p:cNvPr id="82"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83"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84"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85"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26" name="Group 85"/>
          <p:cNvGrpSpPr>
            <a:grpSpLocks/>
          </p:cNvGrpSpPr>
          <p:nvPr/>
        </p:nvGrpSpPr>
        <p:grpSpPr bwMode="auto">
          <a:xfrm>
            <a:off x="7102366" y="3460750"/>
            <a:ext cx="381000" cy="381000"/>
            <a:chOff x="1152" y="48"/>
            <a:chExt cx="192" cy="192"/>
          </a:xfrm>
          <a:solidFill>
            <a:schemeClr val="accent3"/>
          </a:solidFill>
        </p:grpSpPr>
        <p:sp>
          <p:nvSpPr>
            <p:cNvPr id="87"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88"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89"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90"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31" name="Group 95"/>
          <p:cNvGrpSpPr>
            <a:grpSpLocks/>
          </p:cNvGrpSpPr>
          <p:nvPr/>
        </p:nvGrpSpPr>
        <p:grpSpPr bwMode="auto">
          <a:xfrm>
            <a:off x="7102366" y="4622800"/>
            <a:ext cx="381000" cy="381000"/>
            <a:chOff x="1152" y="48"/>
            <a:chExt cx="192" cy="192"/>
          </a:xfrm>
          <a:solidFill>
            <a:schemeClr val="accent3"/>
          </a:solidFill>
        </p:grpSpPr>
        <p:sp>
          <p:nvSpPr>
            <p:cNvPr id="97"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98"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99"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sp>
          <p:nvSpPr>
            <p:cNvPr id="100"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dirty="0"/>
            </a:p>
          </p:txBody>
        </p:sp>
      </p:grpSp>
      <p:grpSp>
        <p:nvGrpSpPr>
          <p:cNvPr id="36" name="Group 100"/>
          <p:cNvGrpSpPr>
            <a:grpSpLocks/>
          </p:cNvGrpSpPr>
          <p:nvPr/>
        </p:nvGrpSpPr>
        <p:grpSpPr bwMode="auto">
          <a:xfrm>
            <a:off x="1981201" y="5938345"/>
            <a:ext cx="381000" cy="381000"/>
            <a:chOff x="1152" y="48"/>
            <a:chExt cx="192" cy="192"/>
          </a:xfrm>
          <a:solidFill>
            <a:schemeClr val="accent3"/>
          </a:solidFill>
        </p:grpSpPr>
        <p:sp>
          <p:nvSpPr>
            <p:cNvPr id="102"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sp>
          <p:nvSpPr>
            <p:cNvPr id="103"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sp>
          <p:nvSpPr>
            <p:cNvPr id="104"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sp>
          <p:nvSpPr>
            <p:cNvPr id="105"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grpSp>
      <p:sp>
        <p:nvSpPr>
          <p:cNvPr id="106" name="TextBox 105"/>
          <p:cNvSpPr txBox="1"/>
          <p:nvPr/>
        </p:nvSpPr>
        <p:spPr>
          <a:xfrm>
            <a:off x="2514601" y="5909770"/>
            <a:ext cx="762000" cy="400110"/>
          </a:xfrm>
          <a:prstGeom prst="rect">
            <a:avLst/>
          </a:prstGeom>
          <a:noFill/>
        </p:spPr>
        <p:txBody>
          <a:bodyPr wrap="square" rtlCol="0">
            <a:spAutoFit/>
          </a:bodyPr>
          <a:lstStyle/>
          <a:p>
            <a:r>
              <a:rPr lang="en-AU" sz="2000" b="0" dirty="0" smtClean="0">
                <a:latin typeface="+mn-lt"/>
              </a:rPr>
              <a:t>Full</a:t>
            </a:r>
          </a:p>
        </p:txBody>
      </p:sp>
      <p:grpSp>
        <p:nvGrpSpPr>
          <p:cNvPr id="41" name="Group 28"/>
          <p:cNvGrpSpPr>
            <a:grpSpLocks/>
          </p:cNvGrpSpPr>
          <p:nvPr/>
        </p:nvGrpSpPr>
        <p:grpSpPr bwMode="auto">
          <a:xfrm>
            <a:off x="4495801" y="5938345"/>
            <a:ext cx="381000" cy="381000"/>
            <a:chOff x="2592" y="48"/>
            <a:chExt cx="192" cy="192"/>
          </a:xfrm>
        </p:grpSpPr>
        <p:sp>
          <p:nvSpPr>
            <p:cNvPr id="108"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sz="1600" b="0" dirty="0">
                <a:latin typeface="+mn-lt"/>
              </a:endParaRPr>
            </a:p>
          </p:txBody>
        </p:sp>
        <p:sp>
          <p:nvSpPr>
            <p:cNvPr id="109"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sz="1600" b="0" dirty="0">
                <a:latin typeface="+mn-lt"/>
              </a:endParaRPr>
            </a:p>
          </p:txBody>
        </p:sp>
        <p:sp>
          <p:nvSpPr>
            <p:cNvPr id="110"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sz="1600" b="0" dirty="0">
                <a:latin typeface="+mn-lt"/>
              </a:endParaRPr>
            </a:p>
          </p:txBody>
        </p:sp>
        <p:sp>
          <p:nvSpPr>
            <p:cNvPr id="111"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sz="1600" b="0" dirty="0">
                <a:latin typeface="+mn-lt"/>
              </a:endParaRPr>
            </a:p>
          </p:txBody>
        </p:sp>
      </p:grpSp>
      <p:grpSp>
        <p:nvGrpSpPr>
          <p:cNvPr id="46" name="Group 111"/>
          <p:cNvGrpSpPr>
            <a:grpSpLocks/>
          </p:cNvGrpSpPr>
          <p:nvPr/>
        </p:nvGrpSpPr>
        <p:grpSpPr bwMode="auto">
          <a:xfrm>
            <a:off x="6934201" y="5938345"/>
            <a:ext cx="381000" cy="381000"/>
            <a:chOff x="1152" y="48"/>
            <a:chExt cx="192" cy="192"/>
          </a:xfrm>
          <a:solidFill>
            <a:schemeClr val="bg1"/>
          </a:solidFill>
        </p:grpSpPr>
        <p:sp>
          <p:nvSpPr>
            <p:cNvPr id="113" name="Arc 4"/>
            <p:cNvSpPr>
              <a:spLocks/>
            </p:cNvSpPr>
            <p:nvPr/>
          </p:nvSpPr>
          <p:spPr bwMode="auto">
            <a:xfrm>
              <a:off x="124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sp>
          <p:nvSpPr>
            <p:cNvPr id="114" name="Arc 5"/>
            <p:cNvSpPr>
              <a:spLocks/>
            </p:cNvSpPr>
            <p:nvPr/>
          </p:nvSpPr>
          <p:spPr bwMode="auto">
            <a:xfrm flipV="1">
              <a:off x="124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sp>
          <p:nvSpPr>
            <p:cNvPr id="115" name="Arc 6"/>
            <p:cNvSpPr>
              <a:spLocks/>
            </p:cNvSpPr>
            <p:nvPr/>
          </p:nvSpPr>
          <p:spPr bwMode="auto">
            <a:xfrm rot="5400000" flipV="1">
              <a:off x="115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sp>
          <p:nvSpPr>
            <p:cNvPr id="116" name="Arc 7"/>
            <p:cNvSpPr>
              <a:spLocks/>
            </p:cNvSpPr>
            <p:nvPr/>
          </p:nvSpPr>
          <p:spPr bwMode="auto">
            <a:xfrm rot="10800000" flipV="1">
              <a:off x="115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pFill/>
            <a:ln w="12700">
              <a:solidFill>
                <a:schemeClr val="tx1"/>
              </a:solidFill>
              <a:round/>
              <a:headEnd/>
              <a:tailEnd/>
            </a:ln>
          </p:spPr>
          <p:txBody>
            <a:bodyPr wrap="none" anchor="ctr"/>
            <a:lstStyle/>
            <a:p>
              <a:endParaRPr lang="en-US" sz="1600" b="0" dirty="0">
                <a:latin typeface="+mn-lt"/>
              </a:endParaRPr>
            </a:p>
          </p:txBody>
        </p:sp>
      </p:grpSp>
      <p:sp>
        <p:nvSpPr>
          <p:cNvPr id="117" name="TextBox 116"/>
          <p:cNvSpPr txBox="1"/>
          <p:nvPr/>
        </p:nvSpPr>
        <p:spPr>
          <a:xfrm>
            <a:off x="5029201" y="5909770"/>
            <a:ext cx="1219200" cy="400110"/>
          </a:xfrm>
          <a:prstGeom prst="rect">
            <a:avLst/>
          </a:prstGeom>
          <a:noFill/>
        </p:spPr>
        <p:txBody>
          <a:bodyPr wrap="square" rtlCol="0">
            <a:spAutoFit/>
          </a:bodyPr>
          <a:lstStyle/>
          <a:p>
            <a:r>
              <a:rPr lang="en-AU" sz="2000" b="0" dirty="0" smtClean="0">
                <a:latin typeface="+mn-lt"/>
              </a:rPr>
              <a:t>Partial</a:t>
            </a:r>
          </a:p>
        </p:txBody>
      </p:sp>
      <p:sp>
        <p:nvSpPr>
          <p:cNvPr id="118" name="TextBox 117"/>
          <p:cNvSpPr txBox="1"/>
          <p:nvPr/>
        </p:nvSpPr>
        <p:spPr>
          <a:xfrm>
            <a:off x="7467601" y="5909770"/>
            <a:ext cx="1447800" cy="400110"/>
          </a:xfrm>
          <a:prstGeom prst="rect">
            <a:avLst/>
          </a:prstGeom>
          <a:noFill/>
        </p:spPr>
        <p:txBody>
          <a:bodyPr wrap="square" rtlCol="0">
            <a:spAutoFit/>
          </a:bodyPr>
          <a:lstStyle/>
          <a:p>
            <a:r>
              <a:rPr lang="en-AU" sz="2000" b="0" dirty="0" smtClean="0">
                <a:latin typeface="+mn-lt"/>
              </a:rPr>
              <a:t>Enabler</a:t>
            </a:r>
          </a:p>
        </p:txBody>
      </p:sp>
      <p:grpSp>
        <p:nvGrpSpPr>
          <p:cNvPr id="51" name="Group 28"/>
          <p:cNvGrpSpPr>
            <a:grpSpLocks/>
          </p:cNvGrpSpPr>
          <p:nvPr/>
        </p:nvGrpSpPr>
        <p:grpSpPr bwMode="auto">
          <a:xfrm>
            <a:off x="7102366" y="4051300"/>
            <a:ext cx="381000" cy="381000"/>
            <a:chOff x="2592" y="48"/>
            <a:chExt cx="192" cy="192"/>
          </a:xfrm>
        </p:grpSpPr>
        <p:sp>
          <p:nvSpPr>
            <p:cNvPr id="120" name="Arc 29"/>
            <p:cNvSpPr>
              <a:spLocks/>
            </p:cNvSpPr>
            <p:nvPr/>
          </p:nvSpPr>
          <p:spPr bwMode="auto">
            <a:xfrm>
              <a:off x="2688"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121" name="Arc 30"/>
            <p:cNvSpPr>
              <a:spLocks/>
            </p:cNvSpPr>
            <p:nvPr/>
          </p:nvSpPr>
          <p:spPr bwMode="auto">
            <a:xfrm flipV="1">
              <a:off x="2688"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tx1"/>
            </a:solidFill>
            <a:ln w="12700">
              <a:solidFill>
                <a:schemeClr val="tx1"/>
              </a:solidFill>
              <a:round/>
              <a:headEnd/>
              <a:tailEnd/>
            </a:ln>
          </p:spPr>
          <p:txBody>
            <a:bodyPr wrap="none" anchor="ctr"/>
            <a:lstStyle/>
            <a:p>
              <a:endParaRPr lang="en-US" dirty="0"/>
            </a:p>
          </p:txBody>
        </p:sp>
        <p:sp>
          <p:nvSpPr>
            <p:cNvPr id="122" name="Arc 31"/>
            <p:cNvSpPr>
              <a:spLocks/>
            </p:cNvSpPr>
            <p:nvPr/>
          </p:nvSpPr>
          <p:spPr bwMode="auto">
            <a:xfrm rot="5400000" flipV="1">
              <a:off x="2592" y="144"/>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sp>
          <p:nvSpPr>
            <p:cNvPr id="123" name="Arc 32"/>
            <p:cNvSpPr>
              <a:spLocks/>
            </p:cNvSpPr>
            <p:nvPr/>
          </p:nvSpPr>
          <p:spPr bwMode="auto">
            <a:xfrm rot="10800000" flipV="1">
              <a:off x="2592" y="48"/>
              <a:ext cx="96" cy="96"/>
            </a:xfrm>
            <a:custGeom>
              <a:avLst/>
              <a:gdLst>
                <a:gd name="T0" fmla="*/ 0 w 21600"/>
                <a:gd name="T1" fmla="*/ 0 h 21600"/>
                <a:gd name="T2" fmla="*/ 96 w 21600"/>
                <a:gd name="T3" fmla="*/ 96 h 21600"/>
                <a:gd name="T4" fmla="*/ 0 w 21600"/>
                <a:gd name="T5" fmla="*/ 9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12700">
              <a:solidFill>
                <a:schemeClr val="tx1"/>
              </a:solidFill>
              <a:round/>
              <a:headEnd/>
              <a:tailEnd/>
            </a:ln>
          </p:spPr>
          <p:txBody>
            <a:bodyPr wrap="none" anchor="ctr"/>
            <a:lstStyle/>
            <a:p>
              <a:endParaRPr lang="en-US" dirty="0"/>
            </a:p>
          </p:txBody>
        </p:sp>
      </p:grpSp>
    </p:spTree>
    <p:extLst>
      <p:ext uri="{BB962C8B-B14F-4D97-AF65-F5344CB8AC3E}">
        <p14:creationId xmlns:p14="http://schemas.microsoft.com/office/powerpoint/2010/main" val="3620169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Forefront </a:t>
            </a:r>
            <a:r>
              <a:rPr sz="3200" dirty="0" smtClean="0"/>
              <a:t>TMG HTTPS Traffic </a:t>
            </a:r>
            <a:r>
              <a:rPr sz="3200" dirty="0"/>
              <a:t>Inspection</a:t>
            </a:r>
          </a:p>
        </p:txBody>
      </p:sp>
      <p:sp>
        <p:nvSpPr>
          <p:cNvPr id="42" name="Content Placeholder 41"/>
          <p:cNvSpPr>
            <a:spLocks noGrp="1"/>
          </p:cNvSpPr>
          <p:nvPr>
            <p:ph idx="1"/>
          </p:nvPr>
        </p:nvSpPr>
        <p:spPr>
          <a:xfrm>
            <a:off x="304800" y="4934607"/>
            <a:ext cx="8458200" cy="1608083"/>
          </a:xfrm>
        </p:spPr>
        <p:txBody>
          <a:bodyPr>
            <a:normAutofit lnSpcReduction="10000"/>
          </a:bodyPr>
          <a:lstStyle/>
          <a:p>
            <a:r>
              <a:rPr lang="en-US" dirty="0" smtClean="0"/>
              <a:t>HTTPS Inspection terminates the SSL traffic at the proxy for both ends, and inspects the traffic against different threats</a:t>
            </a:r>
          </a:p>
          <a:p>
            <a:pPr lvl="1"/>
            <a:r>
              <a:rPr lang="en-US" dirty="0" smtClean="0"/>
              <a:t>Trusted certificate generated by proxy matching the URL expected by the client</a:t>
            </a:r>
            <a:endParaRPr lang="pt-BR" dirty="0"/>
          </a:p>
        </p:txBody>
      </p:sp>
      <p:sp>
        <p:nvSpPr>
          <p:cNvPr id="4" name="Slide Number Placeholder 3"/>
          <p:cNvSpPr>
            <a:spLocks noGrp="1"/>
          </p:cNvSpPr>
          <p:nvPr>
            <p:ph type="sldNum" sz="quarter" idx="12"/>
          </p:nvPr>
        </p:nvSpPr>
        <p:spPr>
          <a:prstGeom prst="rect">
            <a:avLst/>
          </a:prstGeom>
        </p:spPr>
        <p:txBody>
          <a:bodyPr/>
          <a:lstStyle/>
          <a:p>
            <a:fld id="{3988345B-C34D-4527-806F-74F7D3DE1878}" type="slidenum">
              <a:rPr lang="en-US" smtClean="0">
                <a:solidFill>
                  <a:schemeClr val="bg1"/>
                </a:solidFill>
              </a:rPr>
              <a:pPr/>
              <a:t>14</a:t>
            </a:fld>
            <a:endParaRPr lang="en-US" dirty="0">
              <a:solidFill>
                <a:schemeClr val="bg1"/>
              </a:solidFill>
            </a:endParaRPr>
          </a:p>
        </p:txBody>
      </p:sp>
      <p:grpSp>
        <p:nvGrpSpPr>
          <p:cNvPr id="3" name="Group 6"/>
          <p:cNvGrpSpPr>
            <a:grpSpLocks/>
          </p:cNvGrpSpPr>
          <p:nvPr/>
        </p:nvGrpSpPr>
        <p:grpSpPr bwMode="auto">
          <a:xfrm>
            <a:off x="4114800" y="3124200"/>
            <a:ext cx="931863" cy="746125"/>
            <a:chOff x="1802" y="1187"/>
            <a:chExt cx="587" cy="470"/>
          </a:xfrm>
        </p:grpSpPr>
        <p:graphicFrame>
          <p:nvGraphicFramePr>
            <p:cNvPr id="8" name="Object 3"/>
            <p:cNvGraphicFramePr>
              <a:graphicFrameLocks noChangeAspect="1"/>
            </p:cNvGraphicFramePr>
            <p:nvPr/>
          </p:nvGraphicFramePr>
          <p:xfrm>
            <a:off x="1802" y="1187"/>
            <a:ext cx="587" cy="470"/>
          </p:xfrm>
          <a:graphic>
            <a:graphicData uri="http://schemas.openxmlformats.org/presentationml/2006/ole">
              <mc:AlternateContent xmlns:mc="http://schemas.openxmlformats.org/markup-compatibility/2006">
                <mc:Choice xmlns:v="urn:schemas-microsoft-com:vml" Requires="v">
                  <p:oleObj spid="_x0000_s2100" name="Visio" r:id="rId4" imgW="855726" imgH="685597" progId="Visio.Drawing.11">
                    <p:embed/>
                  </p:oleObj>
                </mc:Choice>
                <mc:Fallback>
                  <p:oleObj name="Visio" r:id="rId4" imgW="855726" imgH="685597"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2" y="1187"/>
                          <a:ext cx="587" cy="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Oval 4"/>
            <p:cNvSpPr>
              <a:spLocks noChangeArrowheads="1"/>
            </p:cNvSpPr>
            <p:nvPr/>
          </p:nvSpPr>
          <p:spPr bwMode="auto">
            <a:xfrm rot="2126743">
              <a:off x="1931" y="1271"/>
              <a:ext cx="240" cy="150"/>
            </a:xfrm>
            <a:prstGeom prst="ellipse">
              <a:avLst/>
            </a:prstGeom>
            <a:gradFill rotWithShape="1">
              <a:gsLst>
                <a:gs pos="0">
                  <a:schemeClr val="tx1"/>
                </a:gs>
                <a:gs pos="100000">
                  <a:schemeClr val="tx1">
                    <a:gamma/>
                    <a:tint val="0"/>
                    <a:invGamma/>
                  </a:schemeClr>
                </a:gs>
              </a:gsLst>
              <a:lin ang="2700000" scaled="1"/>
            </a:gradFill>
            <a:ln w="3175">
              <a:solidFill>
                <a:srgbClr val="969696"/>
              </a:solidFill>
              <a:round/>
              <a:headEnd/>
              <a:tailEnd/>
            </a:ln>
            <a:effectLst/>
          </p:spPr>
          <p:txBody>
            <a:bodyPr wrap="none" anchor="ctr"/>
            <a:lstStyle/>
            <a:p>
              <a:pPr>
                <a:defRPr/>
              </a:pPr>
              <a:endParaRPr lang="en-US" dirty="0">
                <a:solidFill>
                  <a:schemeClr val="bg1"/>
                </a:solidFill>
              </a:endParaRPr>
            </a:p>
          </p:txBody>
        </p:sp>
        <p:sp>
          <p:nvSpPr>
            <p:cNvPr id="10" name="Oval 5"/>
            <p:cNvSpPr>
              <a:spLocks noChangeArrowheads="1"/>
            </p:cNvSpPr>
            <p:nvPr/>
          </p:nvSpPr>
          <p:spPr bwMode="auto">
            <a:xfrm rot="2126743">
              <a:off x="1951" y="1282"/>
              <a:ext cx="200" cy="129"/>
            </a:xfrm>
            <a:prstGeom prst="ellipse">
              <a:avLst/>
            </a:prstGeom>
            <a:solidFill>
              <a:srgbClr val="EAEAEA"/>
            </a:solidFill>
            <a:ln w="15875">
              <a:noFill/>
              <a:round/>
              <a:headEnd/>
              <a:tailEnd/>
            </a:ln>
          </p:spPr>
          <p:txBody>
            <a:bodyPr wrap="none" anchor="ctr"/>
            <a:lstStyle/>
            <a:p>
              <a:pPr algn="ctr"/>
              <a:endParaRPr lang="en-US" dirty="0">
                <a:solidFill>
                  <a:schemeClr val="bg1"/>
                </a:solidFill>
              </a:endParaRPr>
            </a:p>
          </p:txBody>
        </p:sp>
        <p:pic>
          <p:nvPicPr>
            <p:cNvPr id="11" name="Picture 6" descr="nitrogen2"/>
            <p:cNvPicPr>
              <a:picLocks noChangeAspect="1" noChangeArrowheads="1"/>
            </p:cNvPicPr>
            <p:nvPr/>
          </p:nvPicPr>
          <p:blipFill>
            <a:blip r:embed="rId6" cstate="print"/>
            <a:srcRect/>
            <a:stretch>
              <a:fillRect/>
            </a:stretch>
          </p:blipFill>
          <p:spPr bwMode="auto">
            <a:xfrm rot="1807459">
              <a:off x="1926" y="1266"/>
              <a:ext cx="246" cy="148"/>
            </a:xfrm>
            <a:prstGeom prst="rect">
              <a:avLst/>
            </a:prstGeom>
            <a:noFill/>
            <a:ln w="9525">
              <a:noFill/>
              <a:miter lim="800000"/>
              <a:headEnd/>
              <a:tailEnd/>
            </a:ln>
          </p:spPr>
        </p:pic>
      </p:grpSp>
      <p:graphicFrame>
        <p:nvGraphicFramePr>
          <p:cNvPr id="28" name="Object 16"/>
          <p:cNvGraphicFramePr>
            <a:graphicFrameLocks noChangeAspect="1"/>
          </p:cNvGraphicFramePr>
          <p:nvPr/>
        </p:nvGraphicFramePr>
        <p:xfrm>
          <a:off x="6629400" y="2662237"/>
          <a:ext cx="2057400" cy="1604963"/>
        </p:xfrm>
        <a:graphic>
          <a:graphicData uri="http://schemas.openxmlformats.org/presentationml/2006/ole">
            <mc:AlternateContent xmlns:mc="http://schemas.openxmlformats.org/markup-compatibility/2006">
              <mc:Choice xmlns:v="urn:schemas-microsoft-com:vml" Requires="v">
                <p:oleObj spid="_x0000_s2101" name="Visio" r:id="rId7" imgW="983327" imgH="767393" progId="Visio.Drawing.11">
                  <p:embed/>
                </p:oleObj>
              </mc:Choice>
              <mc:Fallback>
                <p:oleObj name="Visio" r:id="rId7" imgW="983327" imgH="767393" progId="Visio.Drawing.11">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29400" y="2662237"/>
                        <a:ext cx="20574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 name="Object 28"/>
          <p:cNvGraphicFramePr>
            <a:graphicFrameLocks noChangeAspect="1"/>
          </p:cNvGraphicFramePr>
          <p:nvPr/>
        </p:nvGraphicFramePr>
        <p:xfrm>
          <a:off x="6477000" y="3657600"/>
          <a:ext cx="838200" cy="800100"/>
        </p:xfrm>
        <a:graphic>
          <a:graphicData uri="http://schemas.openxmlformats.org/presentationml/2006/ole">
            <mc:AlternateContent xmlns:mc="http://schemas.openxmlformats.org/markup-compatibility/2006">
              <mc:Choice xmlns:v="urn:schemas-microsoft-com:vml" Requires="v">
                <p:oleObj spid="_x0000_s2102" name="Visio" r:id="rId9" imgW="4247141" imgH="3842642" progId="Visio.Drawing.11">
                  <p:embed/>
                </p:oleObj>
              </mc:Choice>
              <mc:Fallback>
                <p:oleObj name="Visio" r:id="rId9" imgW="4247141" imgH="3842642" progId="Visio.Drawing.1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3657600"/>
                        <a:ext cx="8382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0" name="Object 2"/>
          <p:cNvGraphicFramePr>
            <a:graphicFrameLocks noChangeAspect="1"/>
          </p:cNvGraphicFramePr>
          <p:nvPr/>
        </p:nvGraphicFramePr>
        <p:xfrm>
          <a:off x="990600" y="2895600"/>
          <a:ext cx="1293813" cy="1042987"/>
        </p:xfrm>
        <a:graphic>
          <a:graphicData uri="http://schemas.openxmlformats.org/presentationml/2006/ole">
            <mc:AlternateContent xmlns:mc="http://schemas.openxmlformats.org/markup-compatibility/2006">
              <mc:Choice xmlns:v="urn:schemas-microsoft-com:vml" Requires="v">
                <p:oleObj spid="_x0000_s2103" name="Visio" r:id="rId11" imgW="1423178" imgH="1415594" progId="Visio.Drawing.11">
                  <p:embed/>
                </p:oleObj>
              </mc:Choice>
              <mc:Fallback>
                <p:oleObj name="Visio" r:id="rId11" imgW="1423178" imgH="1415594" progId="Visio.Drawing.11">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0600" y="2895600"/>
                        <a:ext cx="129381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 41"/>
          <p:cNvGrpSpPr/>
          <p:nvPr/>
        </p:nvGrpSpPr>
        <p:grpSpPr>
          <a:xfrm>
            <a:off x="2057400" y="3272135"/>
            <a:ext cx="4953000" cy="461665"/>
            <a:chOff x="2362200" y="2743200"/>
            <a:chExt cx="4953000" cy="461665"/>
          </a:xfrm>
        </p:grpSpPr>
        <p:sp>
          <p:nvSpPr>
            <p:cNvPr id="37" name="Left-Right Arrow 36"/>
            <p:cNvSpPr/>
            <p:nvPr/>
          </p:nvSpPr>
          <p:spPr bwMode="auto">
            <a:xfrm>
              <a:off x="2362200" y="2819400"/>
              <a:ext cx="4953000" cy="304800"/>
            </a:xfrm>
            <a:prstGeom prst="leftRightArrow">
              <a:avLst/>
            </a:prstGeom>
            <a:gradFill>
              <a:gsLst>
                <a:gs pos="0">
                  <a:srgbClr val="FFF200"/>
                </a:gs>
                <a:gs pos="45000">
                  <a:srgbClr val="FF7A00"/>
                </a:gs>
                <a:gs pos="70000">
                  <a:srgbClr val="FF0300"/>
                </a:gs>
                <a:gs pos="100000">
                  <a:srgbClr val="4D0808"/>
                </a:gs>
              </a:gsLst>
              <a:lin ang="5400000" scaled="0"/>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latin typeface="Segoe" pitchFamily="34" charset="0"/>
              </a:endParaRPr>
            </a:p>
          </p:txBody>
        </p:sp>
        <p:sp>
          <p:nvSpPr>
            <p:cNvPr id="39" name="TextBox 38"/>
            <p:cNvSpPr txBox="1"/>
            <p:nvPr/>
          </p:nvSpPr>
          <p:spPr>
            <a:xfrm>
              <a:off x="4495800" y="2743200"/>
              <a:ext cx="633507" cy="461665"/>
            </a:xfrm>
            <a:prstGeom prst="rect">
              <a:avLst/>
            </a:prstGeom>
            <a:noFill/>
          </p:spPr>
          <p:txBody>
            <a:bodyPr wrap="none" rtlCol="0">
              <a:spAutoFit/>
            </a:bodyPr>
            <a:lstStyle/>
            <a:p>
              <a:r>
                <a:rPr lang="en-US" sz="2400" dirty="0" smtClean="0">
                  <a:gradFill>
                    <a:gsLst>
                      <a:gs pos="36000">
                        <a:schemeClr val="tx1"/>
                      </a:gs>
                      <a:gs pos="86000">
                        <a:schemeClr val="tx1"/>
                      </a:gs>
                    </a:gsLst>
                    <a:lin ang="5400000" scaled="0"/>
                  </a:gradFill>
                </a:rPr>
                <a:t>SSL</a:t>
              </a:r>
            </a:p>
          </p:txBody>
        </p:sp>
      </p:grpSp>
      <p:grpSp>
        <p:nvGrpSpPr>
          <p:cNvPr id="6" name="Group 42"/>
          <p:cNvGrpSpPr/>
          <p:nvPr/>
        </p:nvGrpSpPr>
        <p:grpSpPr>
          <a:xfrm>
            <a:off x="2133600" y="3276600"/>
            <a:ext cx="4953000" cy="1341438"/>
            <a:chOff x="2362200" y="3276600"/>
            <a:chExt cx="4953000" cy="1341438"/>
          </a:xfrm>
        </p:grpSpPr>
        <p:grpSp>
          <p:nvGrpSpPr>
            <p:cNvPr id="7" name="Group 37"/>
            <p:cNvGrpSpPr/>
            <p:nvPr/>
          </p:nvGrpSpPr>
          <p:grpSpPr>
            <a:xfrm>
              <a:off x="2362200" y="3352800"/>
              <a:ext cx="4953000" cy="1265238"/>
              <a:chOff x="2362200" y="3352800"/>
              <a:chExt cx="4953000" cy="1265238"/>
            </a:xfrm>
          </p:grpSpPr>
          <p:graphicFrame>
            <p:nvGraphicFramePr>
              <p:cNvPr id="25" name="Object 31"/>
              <p:cNvGraphicFramePr>
                <a:graphicFrameLocks noChangeAspect="1"/>
              </p:cNvGraphicFramePr>
              <p:nvPr/>
            </p:nvGraphicFramePr>
            <p:xfrm>
              <a:off x="3962400" y="3733800"/>
              <a:ext cx="927100" cy="884238"/>
            </p:xfrm>
            <a:graphic>
              <a:graphicData uri="http://schemas.openxmlformats.org/presentationml/2006/ole">
                <mc:AlternateContent xmlns:mc="http://schemas.openxmlformats.org/markup-compatibility/2006">
                  <mc:Choice xmlns:v="urn:schemas-microsoft-com:vml" Requires="v">
                    <p:oleObj spid="_x0000_s2104" name="Visio" r:id="rId13" imgW="4247141" imgH="3842642" progId="Visio.Drawing.11">
                      <p:embed/>
                    </p:oleObj>
                  </mc:Choice>
                  <mc:Fallback>
                    <p:oleObj name="Visio" r:id="rId13" imgW="4247141" imgH="3842642" progId="Visio.Drawing.11">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62400" y="3733800"/>
                            <a:ext cx="9271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Left-Right Arrow 25"/>
              <p:cNvSpPr/>
              <p:nvPr/>
            </p:nvSpPr>
            <p:spPr bwMode="auto">
              <a:xfrm>
                <a:off x="2362200" y="3352800"/>
                <a:ext cx="1905000" cy="304800"/>
              </a:xfrm>
              <a:prstGeom prst="leftRightArrow">
                <a:avLst/>
              </a:prstGeom>
              <a:gradFill>
                <a:gsLst>
                  <a:gs pos="0">
                    <a:srgbClr val="5E9EFF"/>
                  </a:gs>
                  <a:gs pos="39999">
                    <a:srgbClr val="85C2FF"/>
                  </a:gs>
                  <a:gs pos="70000">
                    <a:srgbClr val="C4D6EB"/>
                  </a:gs>
                  <a:gs pos="100000">
                    <a:srgbClr val="FFEBFA"/>
                  </a:gs>
                </a:gsLst>
                <a:lin ang="5400000" scaled="0"/>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latin typeface="Segoe" pitchFamily="34" charset="0"/>
                </a:endParaRPr>
              </a:p>
            </p:txBody>
          </p:sp>
          <p:sp>
            <p:nvSpPr>
              <p:cNvPr id="27" name="Left-Right Arrow 26"/>
              <p:cNvSpPr/>
              <p:nvPr/>
            </p:nvSpPr>
            <p:spPr bwMode="auto">
              <a:xfrm>
                <a:off x="5410200" y="3352800"/>
                <a:ext cx="1905000" cy="304800"/>
              </a:xfrm>
              <a:prstGeom prst="leftRightArrow">
                <a:avLst/>
              </a:prstGeom>
              <a:gradFill>
                <a:gsLst>
                  <a:gs pos="0">
                    <a:srgbClr val="5E9EFF"/>
                  </a:gs>
                  <a:gs pos="39999">
                    <a:srgbClr val="85C2FF"/>
                  </a:gs>
                  <a:gs pos="70000">
                    <a:srgbClr val="C4D6EB"/>
                  </a:gs>
                  <a:gs pos="100000">
                    <a:srgbClr val="FFEBFA"/>
                  </a:gs>
                </a:gsLst>
                <a:lin ang="5400000" scaled="0"/>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latin typeface="Segoe" pitchFamily="34" charset="0"/>
                </a:endParaRPr>
              </a:p>
            </p:txBody>
          </p:sp>
        </p:grpSp>
        <p:sp>
          <p:nvSpPr>
            <p:cNvPr id="40" name="TextBox 39"/>
            <p:cNvSpPr txBox="1"/>
            <p:nvPr/>
          </p:nvSpPr>
          <p:spPr>
            <a:xfrm>
              <a:off x="2895600" y="3276600"/>
              <a:ext cx="633507" cy="461665"/>
            </a:xfrm>
            <a:prstGeom prst="rect">
              <a:avLst/>
            </a:prstGeom>
            <a:noFill/>
          </p:spPr>
          <p:txBody>
            <a:bodyPr wrap="none" rtlCol="0">
              <a:spAutoFit/>
            </a:bodyPr>
            <a:lstStyle/>
            <a:p>
              <a:r>
                <a:rPr lang="en-US" sz="2400" dirty="0" smtClean="0">
                  <a:gradFill>
                    <a:gsLst>
                      <a:gs pos="36000">
                        <a:schemeClr val="tx1"/>
                      </a:gs>
                      <a:gs pos="86000">
                        <a:schemeClr val="tx1"/>
                      </a:gs>
                    </a:gsLst>
                    <a:lin ang="5400000" scaled="0"/>
                  </a:gradFill>
                </a:rPr>
                <a:t>SSL</a:t>
              </a:r>
            </a:p>
          </p:txBody>
        </p:sp>
        <p:sp>
          <p:nvSpPr>
            <p:cNvPr id="41" name="TextBox 40"/>
            <p:cNvSpPr txBox="1"/>
            <p:nvPr/>
          </p:nvSpPr>
          <p:spPr>
            <a:xfrm>
              <a:off x="6019800" y="3276600"/>
              <a:ext cx="633507" cy="461665"/>
            </a:xfrm>
            <a:prstGeom prst="rect">
              <a:avLst/>
            </a:prstGeom>
            <a:noFill/>
          </p:spPr>
          <p:txBody>
            <a:bodyPr wrap="none" rtlCol="0">
              <a:spAutoFit/>
            </a:bodyPr>
            <a:lstStyle/>
            <a:p>
              <a:r>
                <a:rPr lang="en-US" sz="2400" dirty="0" smtClean="0">
                  <a:gradFill>
                    <a:gsLst>
                      <a:gs pos="36000">
                        <a:schemeClr val="tx1"/>
                      </a:gs>
                      <a:gs pos="86000">
                        <a:schemeClr val="tx1"/>
                      </a:gs>
                    </a:gsLst>
                    <a:lin ang="5400000" scaled="0"/>
                  </a:gradFill>
                </a:rPr>
                <a:t>SSL</a:t>
              </a:r>
            </a:p>
          </p:txBody>
        </p:sp>
      </p:grpSp>
      <p:grpSp>
        <p:nvGrpSpPr>
          <p:cNvPr id="12" name="Group 43"/>
          <p:cNvGrpSpPr/>
          <p:nvPr/>
        </p:nvGrpSpPr>
        <p:grpSpPr>
          <a:xfrm>
            <a:off x="4033838" y="3393281"/>
            <a:ext cx="1143000" cy="228600"/>
            <a:chOff x="4219575" y="3426618"/>
            <a:chExt cx="1190625" cy="228600"/>
          </a:xfrm>
        </p:grpSpPr>
        <p:sp>
          <p:nvSpPr>
            <p:cNvPr id="31" name="Parallelogram 30"/>
            <p:cNvSpPr/>
            <p:nvPr/>
          </p:nvSpPr>
          <p:spPr bwMode="auto">
            <a:xfrm>
              <a:off x="4219575" y="3426618"/>
              <a:ext cx="228600" cy="228600"/>
            </a:xfrm>
            <a:prstGeom prst="parallelogram">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32" name="Parallelogram 31"/>
            <p:cNvSpPr/>
            <p:nvPr/>
          </p:nvSpPr>
          <p:spPr bwMode="auto">
            <a:xfrm>
              <a:off x="4412457" y="3426618"/>
              <a:ext cx="228600" cy="228600"/>
            </a:xfrm>
            <a:prstGeom prst="parallelogram">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33" name="Parallelogram 32"/>
            <p:cNvSpPr/>
            <p:nvPr/>
          </p:nvSpPr>
          <p:spPr bwMode="auto">
            <a:xfrm>
              <a:off x="4602955" y="3426618"/>
              <a:ext cx="228600" cy="228600"/>
            </a:xfrm>
            <a:prstGeom prst="parallelogram">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34" name="Parallelogram 33"/>
            <p:cNvSpPr/>
            <p:nvPr/>
          </p:nvSpPr>
          <p:spPr bwMode="auto">
            <a:xfrm>
              <a:off x="4795837" y="3426618"/>
              <a:ext cx="228600" cy="228600"/>
            </a:xfrm>
            <a:prstGeom prst="parallelogram">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35" name="Parallelogram 34"/>
            <p:cNvSpPr/>
            <p:nvPr/>
          </p:nvSpPr>
          <p:spPr bwMode="auto">
            <a:xfrm>
              <a:off x="4988718" y="3426618"/>
              <a:ext cx="228600" cy="228600"/>
            </a:xfrm>
            <a:prstGeom prst="parallelogram">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36" name="Parallelogram 35"/>
            <p:cNvSpPr/>
            <p:nvPr/>
          </p:nvSpPr>
          <p:spPr bwMode="auto">
            <a:xfrm>
              <a:off x="5181600" y="3426618"/>
              <a:ext cx="228600" cy="228600"/>
            </a:xfrm>
            <a:prstGeom prst="parallelogram">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grpSp>
      <p:sp>
        <p:nvSpPr>
          <p:cNvPr id="23" name="Rounded Rectangular Callout 22"/>
          <p:cNvSpPr/>
          <p:nvPr/>
        </p:nvSpPr>
        <p:spPr bwMode="auto">
          <a:xfrm>
            <a:off x="2362200" y="1828800"/>
            <a:ext cx="1371600" cy="685800"/>
          </a:xfrm>
          <a:prstGeom prst="wedgeRoundRectCallout">
            <a:avLst>
              <a:gd name="adj1" fmla="val 92293"/>
              <a:gd name="adj2" fmla="val 188865"/>
              <a:gd name="adj3" fmla="val 16667"/>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1" dirty="0" smtClean="0">
                <a:solidFill>
                  <a:schemeClr val="bg1"/>
                </a:solidFill>
              </a:rPr>
              <a:t>URL Filtering</a:t>
            </a:r>
            <a:endParaRPr lang="en-US" sz="1400" b="1" dirty="0">
              <a:solidFill>
                <a:schemeClr val="tx1"/>
              </a:solidFill>
            </a:endParaRPr>
          </a:p>
        </p:txBody>
      </p:sp>
      <p:sp>
        <p:nvSpPr>
          <p:cNvPr id="29" name="Rounded Rectangular Callout 28"/>
          <p:cNvSpPr/>
          <p:nvPr/>
        </p:nvSpPr>
        <p:spPr bwMode="auto">
          <a:xfrm>
            <a:off x="3810000" y="1828800"/>
            <a:ext cx="1447800" cy="685800"/>
          </a:xfrm>
          <a:prstGeom prst="wedgeRoundRectCallout">
            <a:avLst>
              <a:gd name="adj1" fmla="val -633"/>
              <a:gd name="adj2" fmla="val 191551"/>
              <a:gd name="adj3" fmla="val 16667"/>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1" dirty="0" smtClean="0">
                <a:solidFill>
                  <a:schemeClr val="bg1"/>
                </a:solidFill>
              </a:rPr>
              <a:t>Malware Inspection</a:t>
            </a:r>
            <a:endParaRPr lang="en-US" sz="1400" b="1" dirty="0">
              <a:solidFill>
                <a:schemeClr val="tx1"/>
              </a:solidFill>
            </a:endParaRPr>
          </a:p>
        </p:txBody>
      </p:sp>
      <p:sp>
        <p:nvSpPr>
          <p:cNvPr id="30" name="Rounded Rectangular Callout 29"/>
          <p:cNvSpPr/>
          <p:nvPr/>
        </p:nvSpPr>
        <p:spPr bwMode="auto">
          <a:xfrm>
            <a:off x="5334000" y="1828800"/>
            <a:ext cx="1447800" cy="685800"/>
          </a:xfrm>
          <a:prstGeom prst="wedgeRoundRectCallout">
            <a:avLst>
              <a:gd name="adj1" fmla="val -81553"/>
              <a:gd name="adj2" fmla="val 196065"/>
              <a:gd name="adj3" fmla="val 16667"/>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1" dirty="0" smtClean="0">
                <a:solidFill>
                  <a:schemeClr val="bg1"/>
                </a:solidFill>
              </a:rPr>
              <a:t>Network Inspection System</a:t>
            </a:r>
            <a:endParaRPr lang="en-US" sz="1400" b="1" dirty="0">
              <a:solidFill>
                <a:schemeClr val="tx1"/>
              </a:solidFill>
            </a:endParaRPr>
          </a:p>
        </p:txBody>
      </p:sp>
    </p:spTree>
    <p:extLst>
      <p:ext uri="{BB962C8B-B14F-4D97-AF65-F5344CB8AC3E}">
        <p14:creationId xmlns:p14="http://schemas.microsoft.com/office/powerpoint/2010/main" val="487109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par>
                                <p:cTn id="12" presetID="3" presetClass="entr" presetSubtype="1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0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0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2000"/>
                                        <p:tgtEl>
                                          <p:spTgt spid="30"/>
                                        </p:tgtEl>
                                      </p:cBhvr>
                                    </p:animEffect>
                                  </p:childTnLst>
                                </p:cTn>
                              </p:par>
                              <p:par>
                                <p:cTn id="26" presetID="10" presetClass="exit" presetSubtype="0" fill="hold" nodeType="withEffect">
                                  <p:stCondLst>
                                    <p:cond delay="0"/>
                                  </p:stCondLst>
                                  <p:childTnLst>
                                    <p:animEffect transition="out" filter="fade">
                                      <p:cBhvr>
                                        <p:cTn id="27" dur="2000"/>
                                        <p:tgtEl>
                                          <p:spTgt spid="3"/>
                                        </p:tgtEl>
                                      </p:cBhvr>
                                    </p:animEffect>
                                    <p:set>
                                      <p:cBhvr>
                                        <p:cTn id="28" dur="1" fill="hold">
                                          <p:stCondLst>
                                            <p:cond delay="1999"/>
                                          </p:stCondLst>
                                        </p:cTn>
                                        <p:tgtEl>
                                          <p:spTgt spid="3"/>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9"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Enabling HTTPS Traffic Inspection</a:t>
            </a:r>
            <a:endParaRPr lang="en-US" sz="3200"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15</a:t>
            </a:fld>
            <a:endParaRPr lang="en-US" dirty="0"/>
          </a:p>
        </p:txBody>
      </p:sp>
      <p:grpSp>
        <p:nvGrpSpPr>
          <p:cNvPr id="3" name="Group 34"/>
          <p:cNvGrpSpPr/>
          <p:nvPr/>
        </p:nvGrpSpPr>
        <p:grpSpPr>
          <a:xfrm>
            <a:off x="1069975" y="1981200"/>
            <a:ext cx="2968625" cy="2038350"/>
            <a:chOff x="1069975" y="1981200"/>
            <a:chExt cx="2968625" cy="2038350"/>
          </a:xfrm>
        </p:grpSpPr>
        <p:graphicFrame>
          <p:nvGraphicFramePr>
            <p:cNvPr id="6" name="Object 2"/>
            <p:cNvGraphicFramePr>
              <a:graphicFrameLocks noChangeAspect="1"/>
            </p:cNvGraphicFramePr>
            <p:nvPr/>
          </p:nvGraphicFramePr>
          <p:xfrm>
            <a:off x="1069975" y="2976563"/>
            <a:ext cx="1293813" cy="1042987"/>
          </p:xfrm>
          <a:graphic>
            <a:graphicData uri="http://schemas.openxmlformats.org/presentationml/2006/ole">
              <mc:AlternateContent xmlns:mc="http://schemas.openxmlformats.org/markup-compatibility/2006">
                <mc:Choice xmlns:v="urn:schemas-microsoft-com:vml" Requires="v">
                  <p:oleObj spid="_x0000_s3134" name="Visio" r:id="rId4" imgW="1423390" imgH="1415582" progId="Visio.Drawing.11">
                    <p:embed/>
                  </p:oleObj>
                </mc:Choice>
                <mc:Fallback>
                  <p:oleObj name="Visio" r:id="rId4" imgW="1423390" imgH="1415582"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75" y="2976563"/>
                          <a:ext cx="129381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17" name="Straight Arrow Connector 16"/>
            <p:cNvCxnSpPr/>
            <p:nvPr/>
          </p:nvCxnSpPr>
          <p:spPr>
            <a:xfrm rot="10800000" flipV="1">
              <a:off x="2057400" y="1981200"/>
              <a:ext cx="1981200" cy="1066800"/>
            </a:xfrm>
            <a:prstGeom prst="straightConnector1">
              <a:avLst/>
            </a:prstGeom>
            <a:ln w="412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33"/>
          <p:cNvGrpSpPr/>
          <p:nvPr/>
        </p:nvGrpSpPr>
        <p:grpSpPr>
          <a:xfrm>
            <a:off x="3810000" y="1295400"/>
            <a:ext cx="1541463" cy="3322638"/>
            <a:chOff x="3810000" y="1219200"/>
            <a:chExt cx="1541463" cy="3322638"/>
          </a:xfrm>
        </p:grpSpPr>
        <p:grpSp>
          <p:nvGrpSpPr>
            <p:cNvPr id="7" name="Group 6"/>
            <p:cNvGrpSpPr>
              <a:grpSpLocks/>
            </p:cNvGrpSpPr>
            <p:nvPr/>
          </p:nvGrpSpPr>
          <p:grpSpPr bwMode="auto">
            <a:xfrm>
              <a:off x="4419600" y="3048000"/>
              <a:ext cx="931863" cy="746125"/>
              <a:chOff x="1802" y="1187"/>
              <a:chExt cx="587" cy="470"/>
            </a:xfrm>
          </p:grpSpPr>
          <p:graphicFrame>
            <p:nvGraphicFramePr>
              <p:cNvPr id="8" name="Object 3"/>
              <p:cNvGraphicFramePr>
                <a:graphicFrameLocks noChangeAspect="1"/>
              </p:cNvGraphicFramePr>
              <p:nvPr/>
            </p:nvGraphicFramePr>
            <p:xfrm>
              <a:off x="1802" y="1187"/>
              <a:ext cx="587" cy="470"/>
            </p:xfrm>
            <a:graphic>
              <a:graphicData uri="http://schemas.openxmlformats.org/presentationml/2006/ole">
                <mc:AlternateContent xmlns:mc="http://schemas.openxmlformats.org/markup-compatibility/2006">
                  <mc:Choice xmlns:v="urn:schemas-microsoft-com:vml" Requires="v">
                    <p:oleObj spid="_x0000_s3135" name="Visio" r:id="rId6" imgW="855726" imgH="685597" progId="Visio.Drawing.11">
                      <p:embed/>
                    </p:oleObj>
                  </mc:Choice>
                  <mc:Fallback>
                    <p:oleObj name="Visio" r:id="rId6" imgW="855726" imgH="685597"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2" y="1187"/>
                            <a:ext cx="587" cy="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Oval 4"/>
              <p:cNvSpPr>
                <a:spLocks noChangeArrowheads="1"/>
              </p:cNvSpPr>
              <p:nvPr/>
            </p:nvSpPr>
            <p:spPr bwMode="auto">
              <a:xfrm rot="2126743">
                <a:off x="1931" y="1271"/>
                <a:ext cx="240" cy="150"/>
              </a:xfrm>
              <a:prstGeom prst="ellipse">
                <a:avLst/>
              </a:prstGeom>
              <a:gradFill rotWithShape="1">
                <a:gsLst>
                  <a:gs pos="0">
                    <a:schemeClr val="tx1"/>
                  </a:gs>
                  <a:gs pos="100000">
                    <a:schemeClr val="tx1">
                      <a:gamma/>
                      <a:tint val="0"/>
                      <a:invGamma/>
                    </a:schemeClr>
                  </a:gs>
                </a:gsLst>
                <a:lin ang="2700000" scaled="1"/>
              </a:gradFill>
              <a:ln w="3175">
                <a:solidFill>
                  <a:srgbClr val="969696"/>
                </a:solidFill>
                <a:round/>
                <a:headEnd/>
                <a:tailEnd/>
              </a:ln>
              <a:effectLst/>
            </p:spPr>
            <p:txBody>
              <a:bodyPr wrap="none" anchor="ctr"/>
              <a:lstStyle/>
              <a:p>
                <a:pPr>
                  <a:defRPr/>
                </a:pPr>
                <a:endParaRPr lang="en-US" dirty="0">
                  <a:solidFill>
                    <a:schemeClr val="bg1"/>
                  </a:solidFill>
                </a:endParaRPr>
              </a:p>
            </p:txBody>
          </p:sp>
          <p:sp>
            <p:nvSpPr>
              <p:cNvPr id="10" name="Oval 5"/>
              <p:cNvSpPr>
                <a:spLocks noChangeArrowheads="1"/>
              </p:cNvSpPr>
              <p:nvPr/>
            </p:nvSpPr>
            <p:spPr bwMode="auto">
              <a:xfrm rot="2126743">
                <a:off x="1951" y="1282"/>
                <a:ext cx="200" cy="129"/>
              </a:xfrm>
              <a:prstGeom prst="ellipse">
                <a:avLst/>
              </a:prstGeom>
              <a:solidFill>
                <a:srgbClr val="EAEAEA"/>
              </a:solidFill>
              <a:ln w="15875">
                <a:noFill/>
                <a:round/>
                <a:headEnd/>
                <a:tailEnd/>
              </a:ln>
            </p:spPr>
            <p:txBody>
              <a:bodyPr wrap="none" anchor="ctr"/>
              <a:lstStyle/>
              <a:p>
                <a:pPr algn="ctr"/>
                <a:endParaRPr lang="en-US" dirty="0">
                  <a:solidFill>
                    <a:schemeClr val="bg1"/>
                  </a:solidFill>
                </a:endParaRPr>
              </a:p>
            </p:txBody>
          </p:sp>
          <p:pic>
            <p:nvPicPr>
              <p:cNvPr id="11" name="Picture 6" descr="nitrogen2"/>
              <p:cNvPicPr>
                <a:picLocks noChangeAspect="1" noChangeArrowheads="1"/>
              </p:cNvPicPr>
              <p:nvPr/>
            </p:nvPicPr>
            <p:blipFill>
              <a:blip r:embed="rId8" cstate="print"/>
              <a:srcRect/>
              <a:stretch>
                <a:fillRect/>
              </a:stretch>
            </p:blipFill>
            <p:spPr bwMode="auto">
              <a:xfrm rot="1807459">
                <a:off x="1926" y="1266"/>
                <a:ext cx="246" cy="148"/>
              </a:xfrm>
              <a:prstGeom prst="rect">
                <a:avLst/>
              </a:prstGeom>
              <a:noFill/>
              <a:ln w="9525">
                <a:noFill/>
                <a:miter lim="800000"/>
                <a:headEnd/>
                <a:tailEnd/>
              </a:ln>
            </p:spPr>
          </p:pic>
        </p:grpSp>
        <p:cxnSp>
          <p:nvCxnSpPr>
            <p:cNvPr id="15" name="Straight Arrow Connector 14"/>
            <p:cNvCxnSpPr/>
            <p:nvPr/>
          </p:nvCxnSpPr>
          <p:spPr>
            <a:xfrm rot="5400000">
              <a:off x="4039394" y="2590006"/>
              <a:ext cx="914400" cy="1588"/>
            </a:xfrm>
            <a:prstGeom prst="straightConnector1">
              <a:avLst/>
            </a:prstGeom>
            <a:ln w="412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2" name="Object 25"/>
            <p:cNvGraphicFramePr>
              <a:graphicFrameLocks noChangeAspect="1"/>
            </p:cNvGraphicFramePr>
            <p:nvPr/>
          </p:nvGraphicFramePr>
          <p:xfrm>
            <a:off x="3810000" y="1219200"/>
            <a:ext cx="1363663" cy="1198563"/>
          </p:xfrm>
          <a:graphic>
            <a:graphicData uri="http://schemas.openxmlformats.org/presentationml/2006/ole">
              <mc:AlternateContent xmlns:mc="http://schemas.openxmlformats.org/markup-compatibility/2006">
                <mc:Choice xmlns:v="urn:schemas-microsoft-com:vml" Requires="v">
                  <p:oleObj spid="_x0000_s3136" name="Visio" r:id="rId9" imgW="1653108" imgH="1716701" progId="Visio.Drawing.11">
                    <p:embed/>
                  </p:oleObj>
                </mc:Choice>
                <mc:Fallback>
                  <p:oleObj name="Visio" r:id="rId9" imgW="1653108" imgH="1716701" progId="Visio.Drawing.1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0" y="1219200"/>
                          <a:ext cx="1363663"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 name="Object 31"/>
            <p:cNvGraphicFramePr>
              <a:graphicFrameLocks noChangeAspect="1"/>
            </p:cNvGraphicFramePr>
            <p:nvPr/>
          </p:nvGraphicFramePr>
          <p:xfrm>
            <a:off x="3962400" y="3657600"/>
            <a:ext cx="927100" cy="884238"/>
          </p:xfrm>
          <a:graphic>
            <a:graphicData uri="http://schemas.openxmlformats.org/presentationml/2006/ole">
              <mc:AlternateContent xmlns:mc="http://schemas.openxmlformats.org/markup-compatibility/2006">
                <mc:Choice xmlns:v="urn:schemas-microsoft-com:vml" Requires="v">
                  <p:oleObj spid="_x0000_s3137" name="Visio" r:id="rId11" imgW="4247141" imgH="3842642" progId="Visio.Drawing.11">
                    <p:embed/>
                  </p:oleObj>
                </mc:Choice>
                <mc:Fallback>
                  <p:oleObj name="Visio" r:id="rId11" imgW="4247141" imgH="3842642" progId="Visio.Drawing.11">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62400" y="3657600"/>
                          <a:ext cx="9271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2" name="Group 35"/>
          <p:cNvGrpSpPr/>
          <p:nvPr/>
        </p:nvGrpSpPr>
        <p:grpSpPr>
          <a:xfrm>
            <a:off x="2362200" y="2662237"/>
            <a:ext cx="6629400" cy="1795463"/>
            <a:chOff x="2362200" y="2662237"/>
            <a:chExt cx="6629400" cy="1795463"/>
          </a:xfrm>
        </p:grpSpPr>
        <p:graphicFrame>
          <p:nvGraphicFramePr>
            <p:cNvPr id="28" name="Object 16"/>
            <p:cNvGraphicFramePr>
              <a:graphicFrameLocks noChangeAspect="1"/>
            </p:cNvGraphicFramePr>
            <p:nvPr/>
          </p:nvGraphicFramePr>
          <p:xfrm>
            <a:off x="6934200" y="2662237"/>
            <a:ext cx="2057400" cy="1604963"/>
          </p:xfrm>
          <a:graphic>
            <a:graphicData uri="http://schemas.openxmlformats.org/presentationml/2006/ole">
              <mc:AlternateContent xmlns:mc="http://schemas.openxmlformats.org/markup-compatibility/2006">
                <mc:Choice xmlns:v="urn:schemas-microsoft-com:vml" Requires="v">
                  <p:oleObj spid="_x0000_s3138" name="Visio" r:id="rId13" imgW="983327" imgH="767393" progId="Visio.Drawing.11">
                    <p:embed/>
                  </p:oleObj>
                </mc:Choice>
                <mc:Fallback>
                  <p:oleObj name="Visio" r:id="rId13" imgW="983327" imgH="767393" progId="Visio.Drawing.11">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34200" y="2662237"/>
                          <a:ext cx="20574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 name="Object 28"/>
            <p:cNvGraphicFramePr>
              <a:graphicFrameLocks noChangeAspect="1"/>
            </p:cNvGraphicFramePr>
            <p:nvPr/>
          </p:nvGraphicFramePr>
          <p:xfrm>
            <a:off x="6781800" y="3657600"/>
            <a:ext cx="838200" cy="800100"/>
          </p:xfrm>
          <a:graphic>
            <a:graphicData uri="http://schemas.openxmlformats.org/presentationml/2006/ole">
              <mc:AlternateContent xmlns:mc="http://schemas.openxmlformats.org/markup-compatibility/2006">
                <mc:Choice xmlns:v="urn:schemas-microsoft-com:vml" Requires="v">
                  <p:oleObj spid="_x0000_s3139" name="Visio" r:id="rId15" imgW="4247141" imgH="3842642" progId="Visio.Drawing.11">
                    <p:embed/>
                  </p:oleObj>
                </mc:Choice>
                <mc:Fallback>
                  <p:oleObj name="Visio" r:id="rId15" imgW="4247141" imgH="3842642" progId="Visio.Drawing.11">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81800" y="3657600"/>
                          <a:ext cx="8382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Left-Right Arrow 25"/>
            <p:cNvSpPr/>
            <p:nvPr/>
          </p:nvSpPr>
          <p:spPr bwMode="auto">
            <a:xfrm>
              <a:off x="2362200" y="3352800"/>
              <a:ext cx="1905000" cy="304800"/>
            </a:xfrm>
            <a:prstGeom prst="leftRightArrow">
              <a:avLst/>
            </a:prstGeom>
            <a:solidFill>
              <a:schemeClr val="bg2">
                <a:lumMod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latin typeface="Segoe" pitchFamily="34" charset="0"/>
              </a:endParaRPr>
            </a:p>
          </p:txBody>
        </p:sp>
        <p:sp>
          <p:nvSpPr>
            <p:cNvPr id="27" name="Left-Right Arrow 26"/>
            <p:cNvSpPr/>
            <p:nvPr/>
          </p:nvSpPr>
          <p:spPr bwMode="auto">
            <a:xfrm>
              <a:off x="5410200" y="3352800"/>
              <a:ext cx="1905000" cy="304800"/>
            </a:xfrm>
            <a:prstGeom prst="leftRightArrow">
              <a:avLst/>
            </a:prstGeom>
            <a:solidFill>
              <a:schemeClr val="bg2">
                <a:lumMod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latin typeface="Segoe" pitchFamily="34" charset="0"/>
              </a:endParaRPr>
            </a:p>
          </p:txBody>
        </p:sp>
      </p:grpSp>
      <p:sp>
        <p:nvSpPr>
          <p:cNvPr id="30" name="Rounded Rectangular Callout 29"/>
          <p:cNvSpPr/>
          <p:nvPr/>
        </p:nvSpPr>
        <p:spPr bwMode="auto">
          <a:xfrm>
            <a:off x="304800" y="1447800"/>
            <a:ext cx="2819400" cy="685800"/>
          </a:xfrm>
          <a:prstGeom prst="wedgeRoundRectCallout">
            <a:avLst>
              <a:gd name="adj1" fmla="val 59422"/>
              <a:gd name="adj2" fmla="val 86175"/>
              <a:gd name="adj3" fmla="val 16667"/>
            </a:avLst>
          </a:prstGeom>
          <a:solidFill>
            <a:schemeClr val="tx1"/>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1" dirty="0" smtClean="0">
                <a:solidFill>
                  <a:schemeClr val="bg1"/>
                </a:solidFill>
              </a:rPr>
              <a:t>Certificate deployment</a:t>
            </a:r>
            <a:br>
              <a:rPr lang="en-US" sz="1400" b="1" dirty="0" smtClean="0">
                <a:solidFill>
                  <a:schemeClr val="bg1"/>
                </a:solidFill>
              </a:rPr>
            </a:br>
            <a:r>
              <a:rPr lang="en-US" sz="1400" b="1" dirty="0" smtClean="0">
                <a:solidFill>
                  <a:schemeClr val="bg1"/>
                </a:solidFill>
              </a:rPr>
              <a:t>(via Active Directory</a:t>
            </a:r>
            <a:r>
              <a:rPr lang="en-US" sz="1400" b="0" dirty="0" smtClean="0">
                <a:solidFill>
                  <a:schemeClr val="bg1"/>
                </a:solidFill>
              </a:rPr>
              <a:t>®</a:t>
            </a:r>
            <a:r>
              <a:rPr lang="en-US" sz="1400" b="1" dirty="0" smtClean="0">
                <a:solidFill>
                  <a:schemeClr val="bg1"/>
                </a:solidFill>
              </a:rPr>
              <a:t> or Import/Export)</a:t>
            </a:r>
            <a:endParaRPr lang="en-US" sz="1400" b="1" dirty="0">
              <a:solidFill>
                <a:schemeClr val="bg1"/>
              </a:solidFill>
            </a:endParaRPr>
          </a:p>
        </p:txBody>
      </p:sp>
      <p:sp>
        <p:nvSpPr>
          <p:cNvPr id="31" name="Rounded Rectangular Callout 30"/>
          <p:cNvSpPr/>
          <p:nvPr/>
        </p:nvSpPr>
        <p:spPr bwMode="auto">
          <a:xfrm>
            <a:off x="5410200" y="990600"/>
            <a:ext cx="3581400" cy="1447800"/>
          </a:xfrm>
          <a:prstGeom prst="wedgeRoundRectCallout">
            <a:avLst>
              <a:gd name="adj1" fmla="val -74696"/>
              <a:gd name="adj2" fmla="val 68675"/>
              <a:gd name="adj3" fmla="val 16667"/>
            </a:avLst>
          </a:prstGeom>
          <a:solidFill>
            <a:schemeClr val="tx1"/>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80975" indent="-180975" algn="l" defTabSz="914099"/>
            <a:r>
              <a:rPr lang="en-US" sz="1400" dirty="0" smtClean="0">
                <a:solidFill>
                  <a:schemeClr val="bg1"/>
                </a:solidFill>
              </a:rPr>
              <a:t>Configure HTTPS Inspection:</a:t>
            </a:r>
            <a:endParaRPr lang="en-US" sz="1400" b="1" dirty="0" smtClean="0">
              <a:solidFill>
                <a:schemeClr val="bg1"/>
              </a:solidFill>
            </a:endParaRPr>
          </a:p>
          <a:p>
            <a:pPr marL="180975" indent="-180975" algn="l" defTabSz="914099">
              <a:buFont typeface="Arial" pitchFamily="34" charset="0"/>
              <a:buChar char="•"/>
            </a:pPr>
            <a:r>
              <a:rPr lang="en-US" sz="1400" b="1" dirty="0" smtClean="0">
                <a:solidFill>
                  <a:schemeClr val="bg1"/>
                </a:solidFill>
              </a:rPr>
              <a:t>Proxy certificate generation/import and customization.</a:t>
            </a:r>
          </a:p>
          <a:p>
            <a:pPr marL="180975" lvl="0" indent="-180975" algn="l" defTabSz="914099">
              <a:buFont typeface="Arial" pitchFamily="34" charset="0"/>
              <a:buChar char="•"/>
            </a:pPr>
            <a:r>
              <a:rPr lang="en-US" sz="1400" b="1" dirty="0" smtClean="0">
                <a:solidFill>
                  <a:schemeClr val="bg1"/>
                </a:solidFill>
              </a:rPr>
              <a:t>Source and destination exclusions</a:t>
            </a:r>
          </a:p>
          <a:p>
            <a:pPr marL="180975" lvl="0" indent="-180975" algn="l" defTabSz="914099">
              <a:buFont typeface="Arial" pitchFamily="34" charset="0"/>
              <a:buChar char="•"/>
            </a:pPr>
            <a:r>
              <a:rPr lang="en-US" sz="1400" b="1" dirty="0" smtClean="0">
                <a:solidFill>
                  <a:schemeClr val="bg1"/>
                </a:solidFill>
              </a:rPr>
              <a:t>Validate only option</a:t>
            </a:r>
          </a:p>
          <a:p>
            <a:pPr marL="180975" indent="-180975" algn="l" defTabSz="914099">
              <a:buFont typeface="Arial" pitchFamily="34" charset="0"/>
              <a:buChar char="•"/>
            </a:pPr>
            <a:r>
              <a:rPr lang="en-US" sz="1400" b="1" dirty="0" smtClean="0">
                <a:solidFill>
                  <a:schemeClr val="bg1"/>
                </a:solidFill>
              </a:rPr>
              <a:t>Notification</a:t>
            </a:r>
          </a:p>
        </p:txBody>
      </p:sp>
      <p:sp>
        <p:nvSpPr>
          <p:cNvPr id="32" name="Rounded Rectangular Callout 31"/>
          <p:cNvSpPr/>
          <p:nvPr/>
        </p:nvSpPr>
        <p:spPr bwMode="auto">
          <a:xfrm>
            <a:off x="152400" y="4495800"/>
            <a:ext cx="3276600" cy="838200"/>
          </a:xfrm>
          <a:prstGeom prst="wedgeRoundRectCallout">
            <a:avLst>
              <a:gd name="adj1" fmla="val 49691"/>
              <a:gd name="adj2" fmla="val -156956"/>
              <a:gd name="adj3" fmla="val 16667"/>
            </a:avLst>
          </a:prstGeom>
          <a:solidFill>
            <a:schemeClr val="tx1"/>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1" dirty="0" smtClean="0">
                <a:solidFill>
                  <a:schemeClr val="bg1"/>
                </a:solidFill>
              </a:rPr>
              <a:t>Client notifications about HTTPS inspection (via Firewall client)</a:t>
            </a:r>
            <a:endParaRPr lang="en-US" sz="1400" b="1" dirty="0">
              <a:solidFill>
                <a:schemeClr val="bg1"/>
              </a:solidFill>
            </a:endParaRPr>
          </a:p>
        </p:txBody>
      </p:sp>
      <p:sp>
        <p:nvSpPr>
          <p:cNvPr id="33" name="Rounded Rectangular Callout 32"/>
          <p:cNvSpPr/>
          <p:nvPr/>
        </p:nvSpPr>
        <p:spPr bwMode="auto">
          <a:xfrm>
            <a:off x="5029200" y="4800600"/>
            <a:ext cx="3276600" cy="838200"/>
          </a:xfrm>
          <a:prstGeom prst="wedgeRoundRectCallout">
            <a:avLst>
              <a:gd name="adj1" fmla="val -20076"/>
              <a:gd name="adj2" fmla="val -187637"/>
              <a:gd name="adj3" fmla="val 16667"/>
            </a:avLst>
          </a:prstGeom>
          <a:solidFill>
            <a:schemeClr val="tx1"/>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1" dirty="0" smtClean="0">
                <a:solidFill>
                  <a:schemeClr val="bg1"/>
                </a:solidFill>
              </a:rPr>
              <a:t>Certificate validation (revocation, trusted, expiration validation, etc.)</a:t>
            </a:r>
            <a:endParaRPr lang="en-US" sz="1400" b="1" dirty="0">
              <a:solidFill>
                <a:schemeClr val="bg1"/>
              </a:solidFill>
            </a:endParaRPr>
          </a:p>
        </p:txBody>
      </p:sp>
    </p:spTree>
    <p:extLst>
      <p:ext uri="{BB962C8B-B14F-4D97-AF65-F5344CB8AC3E}">
        <p14:creationId xmlns:p14="http://schemas.microsoft.com/office/powerpoint/2010/main" val="1323842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linds(horizontal)">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blinds(horizontal)">
                                      <p:cBhvr>
                                        <p:cTn id="18" dur="500"/>
                                        <p:tgtEl>
                                          <p:spTgt spid="30"/>
                                        </p:tgtEl>
                                      </p:cBhvr>
                                    </p:animEffect>
                                  </p:childTnLst>
                                </p:cTn>
                              </p:par>
                              <p:par>
                                <p:cTn id="19" presetID="3" presetClass="exit" presetSubtype="10" fill="hold" grpId="1" nodeType="withEffect">
                                  <p:stCondLst>
                                    <p:cond delay="0"/>
                                  </p:stCondLst>
                                  <p:childTnLst>
                                    <p:animEffect transition="out" filter="blinds(horizontal)">
                                      <p:cBhvr>
                                        <p:cTn id="20" dur="500"/>
                                        <p:tgtEl>
                                          <p:spTgt spid="31"/>
                                        </p:tgtEl>
                                      </p:cBhvr>
                                    </p:animEffect>
                                    <p:set>
                                      <p:cBhvr>
                                        <p:cTn id="21" dur="1" fill="hold">
                                          <p:stCondLst>
                                            <p:cond delay="499"/>
                                          </p:stCondLst>
                                        </p:cTn>
                                        <p:tgtEl>
                                          <p:spTgt spid="3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blinds(horizontal)">
                                      <p:cBhvr>
                                        <p:cTn id="29" dur="500"/>
                                        <p:tgtEl>
                                          <p:spTgt spid="33"/>
                                        </p:tgtEl>
                                      </p:cBhvr>
                                    </p:animEffect>
                                  </p:childTnLst>
                                </p:cTn>
                              </p:par>
                              <p:par>
                                <p:cTn id="30" presetID="3" presetClass="exit" presetSubtype="10" fill="hold" grpId="1" nodeType="withEffect">
                                  <p:stCondLst>
                                    <p:cond delay="0"/>
                                  </p:stCondLst>
                                  <p:childTnLst>
                                    <p:animEffect transition="out" filter="blinds(horizontal)">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par>
                                <p:cTn id="38" presetID="3" presetClass="exit" presetSubtype="10" fill="hold" grpId="1" nodeType="withEffect">
                                  <p:stCondLst>
                                    <p:cond delay="0"/>
                                  </p:stCondLst>
                                  <p:childTnLst>
                                    <p:animEffect transition="out" filter="blinds(horizontal)">
                                      <p:cBhvr>
                                        <p:cTn id="39" dur="500"/>
                                        <p:tgtEl>
                                          <p:spTgt spid="33"/>
                                        </p:tgtEl>
                                      </p:cBhvr>
                                    </p:animEffect>
                                    <p:set>
                                      <p:cBhvr>
                                        <p:cTn id="40"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3" grpId="0" animBg="1"/>
      <p:bldP spid="3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Configuring HTTPS Inspection</a:t>
            </a:r>
          </a:p>
        </p:txBody>
      </p:sp>
      <p:sp>
        <p:nvSpPr>
          <p:cNvPr id="4" name="Slide Number Placeholder 3"/>
          <p:cNvSpPr>
            <a:spLocks noGrp="1"/>
          </p:cNvSpPr>
          <p:nvPr>
            <p:ph type="sldNum" sz="quarter" idx="12"/>
          </p:nvPr>
        </p:nvSpPr>
        <p:spPr/>
        <p:txBody>
          <a:bodyPr/>
          <a:lstStyle/>
          <a:p>
            <a:fld id="{3988345B-C34D-4527-806F-74F7D3DE1878}" type="slidenum">
              <a:rPr lang="en-US" smtClean="0"/>
              <a:pPr/>
              <a:t>16</a:t>
            </a:fld>
            <a:endParaRPr lang="en-US" dirty="0"/>
          </a:p>
        </p:txBody>
      </p:sp>
      <p:pic>
        <p:nvPicPr>
          <p:cNvPr id="5" name="Picture 4" descr="C:\ysiles\My Documents\Goals\Outreach\MVP Summit 2009\Screenshots\2-24-2009 1-45-48 PM.jpg"/>
          <p:cNvPicPr>
            <a:picLocks noChangeAspect="1" noChangeArrowheads="1"/>
          </p:cNvPicPr>
          <p:nvPr/>
        </p:nvPicPr>
        <p:blipFill>
          <a:blip r:embed="rId3" cstate="print"/>
          <a:srcRect/>
          <a:stretch>
            <a:fillRect/>
          </a:stretch>
        </p:blipFill>
        <p:spPr bwMode="auto">
          <a:xfrm>
            <a:off x="457200" y="990600"/>
            <a:ext cx="8153400" cy="5129781"/>
          </a:xfrm>
          <a:prstGeom prst="rect">
            <a:avLst/>
          </a:prstGeom>
          <a:noFill/>
        </p:spPr>
      </p:pic>
      <p:sp>
        <p:nvSpPr>
          <p:cNvPr id="6" name="Rectangle 5"/>
          <p:cNvSpPr/>
          <p:nvPr/>
        </p:nvSpPr>
        <p:spPr bwMode="auto">
          <a:xfrm>
            <a:off x="7086600" y="4362450"/>
            <a:ext cx="971550" cy="3429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pic>
        <p:nvPicPr>
          <p:cNvPr id="7" name="Picture 5" descr="C:\ysiles\My Documents\Goals\Outreach\MVP Summit 2009\Screenshots\2-24-2009 1-47-35 PM.jpg"/>
          <p:cNvPicPr>
            <a:picLocks noChangeAspect="1" noChangeArrowheads="1"/>
          </p:cNvPicPr>
          <p:nvPr/>
        </p:nvPicPr>
        <p:blipFill>
          <a:blip r:embed="rId4" cstate="print"/>
          <a:srcRect/>
          <a:stretch>
            <a:fillRect/>
          </a:stretch>
        </p:blipFill>
        <p:spPr bwMode="auto">
          <a:xfrm>
            <a:off x="5786438" y="3674175"/>
            <a:ext cx="3052762" cy="234562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bwMode="auto">
          <a:xfrm>
            <a:off x="5862638" y="5255325"/>
            <a:ext cx="2895600" cy="62865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41559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dirty="0" smtClean="0"/>
              <a:t>Configuring HTTPS Inspection</a:t>
            </a:r>
            <a:endParaRPr lang="en-AU"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17</a:t>
            </a:fld>
            <a:endParaRPr lang="en-US" dirty="0"/>
          </a:p>
        </p:txBody>
      </p:sp>
      <p:pic>
        <p:nvPicPr>
          <p:cNvPr id="5" name="Picture 2" descr="C:\ysiles\My Documents\Goals\Outreach\MVP Summit 2009\Screenshots\waw\2-24-2009 2-17-36 PM.jpg"/>
          <p:cNvPicPr>
            <a:picLocks noChangeAspect="1" noChangeArrowheads="1"/>
          </p:cNvPicPr>
          <p:nvPr/>
        </p:nvPicPr>
        <p:blipFill>
          <a:blip r:embed="rId3" cstate="print"/>
          <a:srcRect/>
          <a:stretch>
            <a:fillRect/>
          </a:stretch>
        </p:blipFill>
        <p:spPr bwMode="auto">
          <a:xfrm>
            <a:off x="1366838" y="1017011"/>
            <a:ext cx="6557962" cy="5155189"/>
          </a:xfrm>
          <a:prstGeom prst="rect">
            <a:avLst/>
          </a:prstGeom>
          <a:noFill/>
        </p:spPr>
      </p:pic>
      <p:sp>
        <p:nvSpPr>
          <p:cNvPr id="6" name="Rectangle 5"/>
          <p:cNvSpPr/>
          <p:nvPr/>
        </p:nvSpPr>
        <p:spPr bwMode="auto">
          <a:xfrm>
            <a:off x="1524000" y="4210050"/>
            <a:ext cx="3429000" cy="36195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7" name="Rectangle 6"/>
          <p:cNvSpPr/>
          <p:nvPr/>
        </p:nvSpPr>
        <p:spPr bwMode="auto">
          <a:xfrm>
            <a:off x="1752600" y="3752850"/>
            <a:ext cx="5638800" cy="43815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8" name="Rectangle 7"/>
          <p:cNvSpPr/>
          <p:nvPr/>
        </p:nvSpPr>
        <p:spPr bwMode="auto">
          <a:xfrm>
            <a:off x="1752600" y="2752725"/>
            <a:ext cx="5638800" cy="43815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9" name="Rectangle 8"/>
          <p:cNvSpPr/>
          <p:nvPr/>
        </p:nvSpPr>
        <p:spPr bwMode="auto">
          <a:xfrm>
            <a:off x="1752600" y="3276600"/>
            <a:ext cx="5638800" cy="43815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59687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Configuring HTTPS Inspection</a:t>
            </a:r>
            <a:endParaRPr lang="en-AU"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18</a:t>
            </a:fld>
            <a:endParaRPr lang="en-US" dirty="0"/>
          </a:p>
        </p:txBody>
      </p:sp>
      <p:pic>
        <p:nvPicPr>
          <p:cNvPr id="5" name="Picture 2" descr="C:\ysiles\My Documents\Goals\Outreach\MVP Summit 2009\Screenshots\waw\2-24-2009 2-17-49 PM.jpg"/>
          <p:cNvPicPr>
            <a:picLocks noChangeAspect="1" noChangeArrowheads="1"/>
          </p:cNvPicPr>
          <p:nvPr/>
        </p:nvPicPr>
        <p:blipFill>
          <a:blip r:embed="rId3" cstate="print"/>
          <a:srcRect/>
          <a:stretch>
            <a:fillRect/>
          </a:stretch>
        </p:blipFill>
        <p:spPr bwMode="auto">
          <a:xfrm>
            <a:off x="1371600" y="990296"/>
            <a:ext cx="6724650" cy="5258104"/>
          </a:xfrm>
          <a:prstGeom prst="rect">
            <a:avLst/>
          </a:prstGeom>
          <a:noFill/>
        </p:spPr>
      </p:pic>
      <p:sp>
        <p:nvSpPr>
          <p:cNvPr id="6" name="Rectangle 5"/>
          <p:cNvSpPr/>
          <p:nvPr/>
        </p:nvSpPr>
        <p:spPr bwMode="auto">
          <a:xfrm>
            <a:off x="1676400" y="2667000"/>
            <a:ext cx="4267200" cy="6858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7" name="Rectangle 6"/>
          <p:cNvSpPr/>
          <p:nvPr/>
        </p:nvSpPr>
        <p:spPr bwMode="auto">
          <a:xfrm>
            <a:off x="1676400" y="3962400"/>
            <a:ext cx="6019800" cy="12192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775856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HTTPS</a:t>
            </a:r>
            <a:r>
              <a:rPr dirty="0" smtClean="0"/>
              <a:t> Inspection Notifications</a:t>
            </a:r>
            <a:endParaRPr lang="en-US" dirty="0"/>
          </a:p>
        </p:txBody>
      </p:sp>
      <p:sp>
        <p:nvSpPr>
          <p:cNvPr id="7" name="Content Placeholder 2"/>
          <p:cNvSpPr>
            <a:spLocks noGrp="1"/>
          </p:cNvSpPr>
          <p:nvPr>
            <p:ph idx="1"/>
          </p:nvPr>
        </p:nvSpPr>
        <p:spPr>
          <a:xfrm>
            <a:off x="304800" y="1324303"/>
            <a:ext cx="4141076" cy="5000297"/>
          </a:xfrm>
        </p:spPr>
        <p:txBody>
          <a:bodyPr/>
          <a:lstStyle/>
          <a:p>
            <a:r>
              <a:rPr lang="en-US" dirty="0" smtClean="0"/>
              <a:t>Notification provided by Forefront TMG client</a:t>
            </a:r>
          </a:p>
          <a:p>
            <a:pPr lvl="1"/>
            <a:r>
              <a:rPr lang="en-US" dirty="0" smtClean="0"/>
              <a:t>Notify user of inspection</a:t>
            </a:r>
          </a:p>
          <a:p>
            <a:pPr lvl="1"/>
            <a:r>
              <a:rPr lang="en-US" dirty="0" smtClean="0"/>
              <a:t>History of recent notifications</a:t>
            </a:r>
          </a:p>
          <a:p>
            <a:pPr lvl="1"/>
            <a:r>
              <a:rPr lang="en-US" dirty="0" smtClean="0"/>
              <a:t>Management of Notification Exception List</a:t>
            </a:r>
          </a:p>
          <a:p>
            <a:r>
              <a:rPr lang="en-US" dirty="0" smtClean="0"/>
              <a:t>May be a legal requirement in some geographies</a:t>
            </a:r>
            <a:endParaRPr lang="en-US"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19</a:t>
            </a:fld>
            <a:endParaRPr lang="en-US" dirty="0"/>
          </a:p>
        </p:txBody>
      </p:sp>
      <p:pic>
        <p:nvPicPr>
          <p:cNvPr id="6" name="Picture 6"/>
          <p:cNvPicPr>
            <a:picLocks noChangeAspect="1" noChangeArrowheads="1"/>
          </p:cNvPicPr>
          <p:nvPr/>
        </p:nvPicPr>
        <p:blipFill>
          <a:blip r:embed="rId3" cstate="print"/>
          <a:srcRect/>
          <a:stretch>
            <a:fillRect/>
          </a:stretch>
        </p:blipFill>
        <p:spPr bwMode="auto">
          <a:xfrm>
            <a:off x="4800600" y="1371600"/>
            <a:ext cx="3848100" cy="4267200"/>
          </a:xfrm>
          <a:prstGeom prst="rect">
            <a:avLst/>
          </a:prstGeom>
          <a:noFill/>
          <a:ln w="9525">
            <a:noFill/>
            <a:miter lim="800000"/>
            <a:headEnd/>
            <a:tailEnd/>
          </a:ln>
        </p:spPr>
      </p:pic>
    </p:spTree>
    <p:extLst>
      <p:ext uri="{BB962C8B-B14F-4D97-AF65-F5344CB8AC3E}">
        <p14:creationId xmlns:p14="http://schemas.microsoft.com/office/powerpoint/2010/main" val="4290738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3200" dirty="0" smtClean="0"/>
              <a:t>HTTPS Inspection Notification</a:t>
            </a:r>
            <a:endParaRPr lang="en-AU" sz="3200"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20</a:t>
            </a:fld>
            <a:endParaRPr lang="en-US" dirty="0"/>
          </a:p>
        </p:txBody>
      </p:sp>
      <p:sp>
        <p:nvSpPr>
          <p:cNvPr id="15" name="Text Placeholder 14"/>
          <p:cNvSpPr>
            <a:spLocks noGrp="1"/>
          </p:cNvSpPr>
          <p:nvPr>
            <p:ph type="body" sz="quarter" idx="14"/>
          </p:nvPr>
        </p:nvSpPr>
        <p:spPr/>
        <p:txBody>
          <a:bodyPr/>
          <a:lstStyle/>
          <a:p>
            <a:r>
              <a:rPr lang="en-US" dirty="0" smtClean="0">
                <a:solidFill>
                  <a:schemeClr val="tx1"/>
                </a:solidFill>
              </a:rPr>
              <a:t>User Experience</a:t>
            </a:r>
            <a:endParaRPr lang="pt-BR" dirty="0">
              <a:solidFill>
                <a:schemeClr val="tx1"/>
              </a:solidFill>
            </a:endParaRPr>
          </a:p>
        </p:txBody>
      </p:sp>
      <p:grpSp>
        <p:nvGrpSpPr>
          <p:cNvPr id="3" name="Group 9"/>
          <p:cNvGrpSpPr/>
          <p:nvPr/>
        </p:nvGrpSpPr>
        <p:grpSpPr>
          <a:xfrm>
            <a:off x="5486400" y="4419600"/>
            <a:ext cx="3200400" cy="1219200"/>
            <a:chOff x="5486400" y="4419600"/>
            <a:chExt cx="3200400" cy="1219200"/>
          </a:xfrm>
        </p:grpSpPr>
        <p:sp>
          <p:nvSpPr>
            <p:cNvPr id="6" name="Rectangular Callout 5"/>
            <p:cNvSpPr/>
            <p:nvPr/>
          </p:nvSpPr>
          <p:spPr bwMode="auto">
            <a:xfrm>
              <a:off x="5486400" y="4419600"/>
              <a:ext cx="3200400" cy="1219200"/>
            </a:xfrm>
            <a:prstGeom prst="wedgeRectCallout">
              <a:avLst>
                <a:gd name="adj1" fmla="val 31251"/>
                <a:gd name="adj2" fmla="val 76894"/>
              </a:avLst>
            </a:prstGeom>
            <a:solidFill>
              <a:schemeClr val="bg1">
                <a:lumMod val="8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7" name="Picture 4"/>
            <p:cNvPicPr>
              <a:picLocks noChangeAspect="1" noChangeArrowheads="1"/>
            </p:cNvPicPr>
            <p:nvPr/>
          </p:nvPicPr>
          <p:blipFill>
            <a:blip r:embed="rId3" cstate="print"/>
            <a:srcRect/>
            <a:stretch>
              <a:fillRect/>
            </a:stretch>
          </p:blipFill>
          <p:spPr bwMode="auto">
            <a:xfrm>
              <a:off x="5486400" y="4419600"/>
              <a:ext cx="3190875" cy="1209675"/>
            </a:xfrm>
            <a:prstGeom prst="rect">
              <a:avLst/>
            </a:prstGeom>
            <a:noFill/>
            <a:ln w="9525">
              <a:noFill/>
              <a:miter lim="800000"/>
              <a:headEnd/>
              <a:tailEnd/>
            </a:ln>
            <a:effectLst/>
          </p:spPr>
        </p:pic>
      </p:grpSp>
      <p:pic>
        <p:nvPicPr>
          <p:cNvPr id="8" name="Picture 5"/>
          <p:cNvPicPr>
            <a:picLocks noChangeAspect="1" noChangeArrowheads="1"/>
          </p:cNvPicPr>
          <p:nvPr/>
        </p:nvPicPr>
        <p:blipFill>
          <a:blip r:embed="rId4" cstate="print"/>
          <a:srcRect/>
          <a:stretch>
            <a:fillRect/>
          </a:stretch>
        </p:blipFill>
        <p:spPr bwMode="auto">
          <a:xfrm>
            <a:off x="575442" y="1275036"/>
            <a:ext cx="3962400" cy="4933950"/>
          </a:xfrm>
          <a:prstGeom prst="rect">
            <a:avLst/>
          </a:prstGeom>
          <a:noFill/>
          <a:ln w="9525">
            <a:noFill/>
            <a:miter lim="800000"/>
            <a:headEnd/>
            <a:tailEnd/>
          </a:ln>
          <a:effectLst/>
        </p:spPr>
      </p:pic>
      <p:pic>
        <p:nvPicPr>
          <p:cNvPr id="9" name="Picture 2"/>
          <p:cNvPicPr>
            <a:picLocks noChangeAspect="1" noChangeArrowheads="1"/>
          </p:cNvPicPr>
          <p:nvPr/>
        </p:nvPicPr>
        <p:blipFill>
          <a:blip r:embed="rId5" cstate="print"/>
          <a:srcRect/>
          <a:stretch>
            <a:fillRect/>
          </a:stretch>
        </p:blipFill>
        <p:spPr bwMode="auto">
          <a:xfrm>
            <a:off x="8153400" y="6019800"/>
            <a:ext cx="348528" cy="333375"/>
          </a:xfrm>
          <a:prstGeom prst="rect">
            <a:avLst/>
          </a:prstGeom>
          <a:noFill/>
          <a:ln w="9525">
            <a:noFill/>
            <a:miter lim="800000"/>
            <a:headEnd/>
            <a:tailEnd/>
          </a:ln>
          <a:effectLst/>
        </p:spPr>
      </p:pic>
      <p:sp>
        <p:nvSpPr>
          <p:cNvPr id="10" name="Oval 9"/>
          <p:cNvSpPr/>
          <p:nvPr/>
        </p:nvSpPr>
        <p:spPr bwMode="auto">
          <a:xfrm>
            <a:off x="1279634" y="3942036"/>
            <a:ext cx="2971800" cy="533400"/>
          </a:xfrm>
          <a:prstGeom prst="ellipse">
            <a:avLst/>
          </a:prstGeom>
          <a:noFill/>
          <a:ln w="38100">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1908304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Forefront TMG URL Filtering</a:t>
            </a:r>
            <a:endParaRPr lang="en-US" dirty="0"/>
          </a:p>
        </p:txBody>
      </p:sp>
      <p:grpSp>
        <p:nvGrpSpPr>
          <p:cNvPr id="3" name="Group 71"/>
          <p:cNvGrpSpPr/>
          <p:nvPr/>
        </p:nvGrpSpPr>
        <p:grpSpPr>
          <a:xfrm>
            <a:off x="457200" y="3505200"/>
            <a:ext cx="8458200" cy="1604963"/>
            <a:chOff x="457200" y="3505200"/>
            <a:chExt cx="8458200" cy="1604963"/>
          </a:xfrm>
        </p:grpSpPr>
        <p:graphicFrame>
          <p:nvGraphicFramePr>
            <p:cNvPr id="6" name="Object 2"/>
            <p:cNvGraphicFramePr>
              <a:graphicFrameLocks noChangeAspect="1"/>
            </p:cNvGraphicFramePr>
            <p:nvPr/>
          </p:nvGraphicFramePr>
          <p:xfrm>
            <a:off x="457200" y="3810000"/>
            <a:ext cx="1293813" cy="1042987"/>
          </p:xfrm>
          <a:graphic>
            <a:graphicData uri="http://schemas.openxmlformats.org/presentationml/2006/ole">
              <mc:AlternateContent xmlns:mc="http://schemas.openxmlformats.org/markup-compatibility/2006">
                <mc:Choice xmlns:v="urn:schemas-microsoft-com:vml" Requires="v">
                  <p:oleObj spid="_x0000_s4158" name="Visio" r:id="rId4" imgW="1423390" imgH="1415582" progId="Visio.Drawing.11">
                    <p:embed/>
                  </p:oleObj>
                </mc:Choice>
                <mc:Fallback>
                  <p:oleObj name="Visio" r:id="rId4" imgW="1423390" imgH="1415582"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10000"/>
                          <a:ext cx="129381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72" name="Object 16"/>
            <p:cNvGraphicFramePr>
              <a:graphicFrameLocks noChangeAspect="1"/>
            </p:cNvGraphicFramePr>
            <p:nvPr/>
          </p:nvGraphicFramePr>
          <p:xfrm>
            <a:off x="6858000" y="3505200"/>
            <a:ext cx="2057400" cy="1604963"/>
          </p:xfrm>
          <a:graphic>
            <a:graphicData uri="http://schemas.openxmlformats.org/presentationml/2006/ole">
              <mc:AlternateContent xmlns:mc="http://schemas.openxmlformats.org/markup-compatibility/2006">
                <mc:Choice xmlns:v="urn:schemas-microsoft-com:vml" Requires="v">
                  <p:oleObj spid="_x0000_s4159" name="Visio" r:id="rId6" imgW="983327" imgH="767393" progId="Visio.Drawing.11">
                    <p:embed/>
                  </p:oleObj>
                </mc:Choice>
                <mc:Fallback>
                  <p:oleObj name="Visio" r:id="rId6" imgW="983327" imgH="76739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3505200"/>
                          <a:ext cx="20574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 name="Left-Right Arrow 50"/>
            <p:cNvSpPr/>
            <p:nvPr/>
          </p:nvSpPr>
          <p:spPr bwMode="auto">
            <a:xfrm>
              <a:off x="1676400" y="4191000"/>
              <a:ext cx="1447800" cy="304800"/>
            </a:xfrm>
            <a:prstGeom prst="leftRightArrow">
              <a:avLst/>
            </a:prstGeom>
            <a:solidFill>
              <a:schemeClr val="bg2">
                <a:lumMod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latin typeface="Segoe" pitchFamily="34" charset="0"/>
              </a:endParaRPr>
            </a:p>
          </p:txBody>
        </p:sp>
        <p:sp>
          <p:nvSpPr>
            <p:cNvPr id="53" name="Left-Right Arrow 52"/>
            <p:cNvSpPr/>
            <p:nvPr/>
          </p:nvSpPr>
          <p:spPr bwMode="auto">
            <a:xfrm>
              <a:off x="4038600" y="4191000"/>
              <a:ext cx="3276600" cy="304800"/>
            </a:xfrm>
            <a:prstGeom prst="leftRightArrow">
              <a:avLst/>
            </a:prstGeom>
            <a:solidFill>
              <a:schemeClr val="bg2">
                <a:lumMod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1200" dirty="0" smtClean="0">
                <a:solidFill>
                  <a:schemeClr val="bg1"/>
                </a:solidFill>
                <a:effectLst>
                  <a:outerShdw blurRad="38100" dist="38100" dir="2700000" algn="tl">
                    <a:srgbClr val="000000">
                      <a:alpha val="43137"/>
                    </a:srgbClr>
                  </a:outerShdw>
                </a:effectLst>
                <a:latin typeface="Segoe" pitchFamily="34" charset="0"/>
              </a:endParaRPr>
            </a:p>
          </p:txBody>
        </p:sp>
      </p:grpSp>
      <p:grpSp>
        <p:nvGrpSpPr>
          <p:cNvPr id="5" name="Group 61"/>
          <p:cNvGrpSpPr/>
          <p:nvPr/>
        </p:nvGrpSpPr>
        <p:grpSpPr>
          <a:xfrm>
            <a:off x="3962400" y="4648200"/>
            <a:ext cx="2049463" cy="2036763"/>
            <a:chOff x="3962400" y="4648200"/>
            <a:chExt cx="2049463" cy="2036763"/>
          </a:xfrm>
        </p:grpSpPr>
        <p:graphicFrame>
          <p:nvGraphicFramePr>
            <p:cNvPr id="18" name="Object 25"/>
            <p:cNvGraphicFramePr>
              <a:graphicFrameLocks noChangeAspect="1"/>
            </p:cNvGraphicFramePr>
            <p:nvPr/>
          </p:nvGraphicFramePr>
          <p:xfrm>
            <a:off x="4648200" y="5486400"/>
            <a:ext cx="1363663" cy="1198563"/>
          </p:xfrm>
          <a:graphic>
            <a:graphicData uri="http://schemas.openxmlformats.org/presentationml/2006/ole">
              <mc:AlternateContent xmlns:mc="http://schemas.openxmlformats.org/markup-compatibility/2006">
                <mc:Choice xmlns:v="urn:schemas-microsoft-com:vml" Requires="v">
                  <p:oleObj spid="_x0000_s4160" name="Visio" r:id="rId8" imgW="1653108" imgH="1716701" progId="Visio.Drawing.11">
                    <p:embed/>
                  </p:oleObj>
                </mc:Choice>
                <mc:Fallback>
                  <p:oleObj name="Visio" r:id="rId8" imgW="1653108" imgH="1716701"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5486400"/>
                          <a:ext cx="1363663"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0" name="Straight Arrow Connector 59"/>
            <p:cNvCxnSpPr/>
            <p:nvPr/>
          </p:nvCxnSpPr>
          <p:spPr>
            <a:xfrm rot="16200000" flipV="1">
              <a:off x="3886200" y="4724400"/>
              <a:ext cx="1066800" cy="914400"/>
            </a:xfrm>
            <a:prstGeom prst="straightConnector1">
              <a:avLst/>
            </a:prstGeom>
            <a:ln w="412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4" name="Rounded Rectangular Callout 63"/>
          <p:cNvSpPr/>
          <p:nvPr/>
        </p:nvSpPr>
        <p:spPr bwMode="auto">
          <a:xfrm>
            <a:off x="152400" y="1828800"/>
            <a:ext cx="2819400" cy="914400"/>
          </a:xfrm>
          <a:prstGeom prst="wedgeRoundRectCallout">
            <a:avLst>
              <a:gd name="adj1" fmla="val 76652"/>
              <a:gd name="adj2" fmla="val 119508"/>
              <a:gd name="adj3" fmla="val 16667"/>
            </a:avLst>
          </a:prstGeom>
          <a:solidFill>
            <a:schemeClr val="accent6">
              <a:lumMod val="20000"/>
              <a:lumOff val="8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17475" lvl="0" indent="-117475" algn="l" defTabSz="914099">
              <a:buFont typeface="Arial" pitchFamily="34" charset="0"/>
              <a:buChar char="•"/>
            </a:pPr>
            <a:r>
              <a:rPr lang="en-US" sz="1400" b="0" dirty="0" smtClean="0">
                <a:solidFill>
                  <a:schemeClr val="tx1"/>
                </a:solidFill>
              </a:rPr>
              <a:t>91 built-in categories</a:t>
            </a:r>
          </a:p>
          <a:p>
            <a:pPr marL="117475" lvl="0" indent="-117475" algn="l" defTabSz="914099">
              <a:buFont typeface="Arial" pitchFamily="34" charset="0"/>
              <a:buChar char="•"/>
            </a:pPr>
            <a:r>
              <a:rPr lang="en-US" sz="1400" b="0" dirty="0" smtClean="0">
                <a:solidFill>
                  <a:schemeClr val="tx1"/>
                </a:solidFill>
              </a:rPr>
              <a:t>Predefined and administrator defined category sets</a:t>
            </a:r>
          </a:p>
        </p:txBody>
      </p:sp>
      <p:sp>
        <p:nvSpPr>
          <p:cNvPr id="65" name="Rounded Rectangular Callout 64"/>
          <p:cNvSpPr/>
          <p:nvPr/>
        </p:nvSpPr>
        <p:spPr bwMode="auto">
          <a:xfrm>
            <a:off x="5410200" y="1295400"/>
            <a:ext cx="3505200" cy="1143000"/>
          </a:xfrm>
          <a:prstGeom prst="wedgeRoundRectCallout">
            <a:avLst>
              <a:gd name="adj1" fmla="val -94261"/>
              <a:gd name="adj2" fmla="val 67842"/>
              <a:gd name="adj3" fmla="val 16667"/>
            </a:avLst>
          </a:prstGeom>
          <a:solidFill>
            <a:schemeClr val="accent6">
              <a:lumMod val="20000"/>
              <a:lumOff val="8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17475" indent="-117475" algn="l" defTabSz="914099">
              <a:buFont typeface="Arial" pitchFamily="34" charset="0"/>
              <a:buChar char="•"/>
            </a:pPr>
            <a:r>
              <a:rPr lang="en-US" sz="1400" b="0" dirty="0" smtClean="0">
                <a:solidFill>
                  <a:schemeClr val="tx1"/>
                </a:solidFill>
              </a:rPr>
              <a:t>Integrates leading URL database providers</a:t>
            </a:r>
          </a:p>
          <a:p>
            <a:pPr marL="117475" lvl="0" indent="-117475" algn="l" defTabSz="914099">
              <a:buFont typeface="Arial" pitchFamily="34" charset="0"/>
              <a:buChar char="•"/>
            </a:pPr>
            <a:r>
              <a:rPr lang="en-US" sz="1400" b="0" dirty="0" smtClean="0">
                <a:solidFill>
                  <a:schemeClr val="tx1"/>
                </a:solidFill>
              </a:rPr>
              <a:t>Subscription-based</a:t>
            </a:r>
            <a:endParaRPr lang="en-US" sz="2400" b="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67" name="Rounded Rectangular Callout 66"/>
          <p:cNvSpPr/>
          <p:nvPr/>
        </p:nvSpPr>
        <p:spPr bwMode="auto">
          <a:xfrm>
            <a:off x="990600" y="5181600"/>
            <a:ext cx="3200400" cy="1143000"/>
          </a:xfrm>
          <a:prstGeom prst="wedgeRoundRectCallout">
            <a:avLst>
              <a:gd name="adj1" fmla="val 59330"/>
              <a:gd name="adj2" fmla="val -39242"/>
              <a:gd name="adj3" fmla="val 16667"/>
            </a:avLst>
          </a:prstGeom>
          <a:solidFill>
            <a:schemeClr val="accent6">
              <a:lumMod val="20000"/>
              <a:lumOff val="8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17475" indent="-117475" algn="l" defTabSz="914099">
              <a:buFont typeface="Arial" pitchFamily="34" charset="0"/>
              <a:buChar char="•"/>
            </a:pPr>
            <a:r>
              <a:rPr lang="en-US" sz="1400" b="0" dirty="0" smtClean="0">
                <a:solidFill>
                  <a:schemeClr val="tx1"/>
                </a:solidFill>
              </a:rPr>
              <a:t>URL category override</a:t>
            </a:r>
          </a:p>
          <a:p>
            <a:pPr marL="117475" indent="-117475" algn="l" defTabSz="914099">
              <a:buFont typeface="Arial" pitchFamily="34" charset="0"/>
              <a:buChar char="•"/>
            </a:pPr>
            <a:r>
              <a:rPr lang="en-US" sz="1400" b="0" dirty="0" smtClean="0">
                <a:solidFill>
                  <a:schemeClr val="tx1"/>
                </a:solidFill>
              </a:rPr>
              <a:t>URL category query</a:t>
            </a:r>
          </a:p>
          <a:p>
            <a:pPr marL="117475" lvl="0" indent="-117475" algn="l" defTabSz="914099">
              <a:buFont typeface="Arial" pitchFamily="34" charset="0"/>
              <a:buChar char="•"/>
            </a:pPr>
            <a:r>
              <a:rPr lang="en-US" sz="1400" b="0" dirty="0" smtClean="0">
                <a:solidFill>
                  <a:schemeClr val="tx1"/>
                </a:solidFill>
              </a:rPr>
              <a:t>Logging and reporting support</a:t>
            </a:r>
          </a:p>
          <a:p>
            <a:pPr marL="117475" indent="-117475" algn="l" defTabSz="914099">
              <a:buFont typeface="Arial" pitchFamily="34" charset="0"/>
              <a:buChar char="•"/>
            </a:pPr>
            <a:r>
              <a:rPr lang="en-US" sz="1400" b="0" dirty="0" smtClean="0">
                <a:solidFill>
                  <a:schemeClr val="tx1"/>
                </a:solidFill>
              </a:rPr>
              <a:t>Web Access Wizard integration </a:t>
            </a:r>
          </a:p>
        </p:txBody>
      </p:sp>
      <p:sp>
        <p:nvSpPr>
          <p:cNvPr id="74" name="Rounded Rectangular Callout 73"/>
          <p:cNvSpPr/>
          <p:nvPr/>
        </p:nvSpPr>
        <p:spPr bwMode="auto">
          <a:xfrm>
            <a:off x="457200" y="3048000"/>
            <a:ext cx="2362200" cy="685800"/>
          </a:xfrm>
          <a:prstGeom prst="wedgeRoundRectCallout">
            <a:avLst>
              <a:gd name="adj1" fmla="val 41667"/>
              <a:gd name="adj2" fmla="val 127778"/>
              <a:gd name="adj3" fmla="val 16667"/>
            </a:avLst>
          </a:prstGeom>
          <a:solidFill>
            <a:schemeClr val="accent6">
              <a:lumMod val="20000"/>
              <a:lumOff val="8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17475" indent="-117475" algn="l" defTabSz="914099">
              <a:buFont typeface="Arial" pitchFamily="34" charset="0"/>
              <a:buChar char="•"/>
            </a:pPr>
            <a:r>
              <a:rPr lang="en-US" sz="1400" b="0" dirty="0" smtClean="0">
                <a:solidFill>
                  <a:schemeClr val="tx1"/>
                </a:solidFill>
              </a:rPr>
              <a:t>Customizable, per-rule, deny messages</a:t>
            </a:r>
          </a:p>
        </p:txBody>
      </p:sp>
      <p:grpSp>
        <p:nvGrpSpPr>
          <p:cNvPr id="7" name="Group 75"/>
          <p:cNvGrpSpPr/>
          <p:nvPr/>
        </p:nvGrpSpPr>
        <p:grpSpPr>
          <a:xfrm>
            <a:off x="2895600" y="914400"/>
            <a:ext cx="2057400" cy="3965377"/>
            <a:chOff x="2895600" y="914400"/>
            <a:chExt cx="2057400" cy="3965377"/>
          </a:xfrm>
        </p:grpSpPr>
        <p:grpSp>
          <p:nvGrpSpPr>
            <p:cNvPr id="12" name="Group 67"/>
            <p:cNvGrpSpPr/>
            <p:nvPr/>
          </p:nvGrpSpPr>
          <p:grpSpPr>
            <a:xfrm>
              <a:off x="2895600" y="914400"/>
              <a:ext cx="2057400" cy="3794125"/>
              <a:chOff x="2895600" y="914400"/>
              <a:chExt cx="2057400" cy="3794125"/>
            </a:xfrm>
          </p:grpSpPr>
          <p:grpSp>
            <p:nvGrpSpPr>
              <p:cNvPr id="13" name="Group 58"/>
              <p:cNvGrpSpPr/>
              <p:nvPr/>
            </p:nvGrpSpPr>
            <p:grpSpPr>
              <a:xfrm>
                <a:off x="3148012" y="3200400"/>
                <a:ext cx="1042988" cy="1508125"/>
                <a:chOff x="3148012" y="3200400"/>
                <a:chExt cx="1042988" cy="1508125"/>
              </a:xfrm>
            </p:grpSpPr>
            <p:grpSp>
              <p:nvGrpSpPr>
                <p:cNvPr id="14" name="Group 6"/>
                <p:cNvGrpSpPr>
                  <a:grpSpLocks/>
                </p:cNvGrpSpPr>
                <p:nvPr/>
              </p:nvGrpSpPr>
              <p:grpSpPr bwMode="auto">
                <a:xfrm>
                  <a:off x="3148012" y="3962400"/>
                  <a:ext cx="931863" cy="746125"/>
                  <a:chOff x="1802" y="1187"/>
                  <a:chExt cx="587" cy="470"/>
                </a:xfrm>
              </p:grpSpPr>
              <p:graphicFrame>
                <p:nvGraphicFramePr>
                  <p:cNvPr id="8" name="Object 3"/>
                  <p:cNvGraphicFramePr>
                    <a:graphicFrameLocks noChangeAspect="1"/>
                  </p:cNvGraphicFramePr>
                  <p:nvPr/>
                </p:nvGraphicFramePr>
                <p:xfrm>
                  <a:off x="1802" y="1187"/>
                  <a:ext cx="587" cy="470"/>
                </p:xfrm>
                <a:graphic>
                  <a:graphicData uri="http://schemas.openxmlformats.org/presentationml/2006/ole">
                    <mc:AlternateContent xmlns:mc="http://schemas.openxmlformats.org/markup-compatibility/2006">
                      <mc:Choice xmlns:v="urn:schemas-microsoft-com:vml" Requires="v">
                        <p:oleObj spid="_x0000_s4161" name="Visio" r:id="rId10" imgW="855726" imgH="685597" progId="Visio.Drawing.11">
                          <p:embed/>
                        </p:oleObj>
                      </mc:Choice>
                      <mc:Fallback>
                        <p:oleObj name="Visio" r:id="rId10" imgW="855726" imgH="685597" progId="Visio.Drawing.1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02" y="1187"/>
                                <a:ext cx="587" cy="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Oval 4"/>
                  <p:cNvSpPr>
                    <a:spLocks noChangeArrowheads="1"/>
                  </p:cNvSpPr>
                  <p:nvPr/>
                </p:nvSpPr>
                <p:spPr bwMode="auto">
                  <a:xfrm rot="2126743">
                    <a:off x="1931" y="1271"/>
                    <a:ext cx="240" cy="150"/>
                  </a:xfrm>
                  <a:prstGeom prst="ellipse">
                    <a:avLst/>
                  </a:prstGeom>
                  <a:gradFill rotWithShape="1">
                    <a:gsLst>
                      <a:gs pos="0">
                        <a:schemeClr val="tx1"/>
                      </a:gs>
                      <a:gs pos="100000">
                        <a:schemeClr val="tx1">
                          <a:gamma/>
                          <a:tint val="0"/>
                          <a:invGamma/>
                        </a:schemeClr>
                      </a:gs>
                    </a:gsLst>
                    <a:lin ang="2700000" scaled="1"/>
                  </a:gradFill>
                  <a:ln w="3175">
                    <a:solidFill>
                      <a:srgbClr val="969696"/>
                    </a:solidFill>
                    <a:round/>
                    <a:headEnd/>
                    <a:tailEnd/>
                  </a:ln>
                  <a:effectLst/>
                </p:spPr>
                <p:txBody>
                  <a:bodyPr wrap="none" anchor="ctr"/>
                  <a:lstStyle/>
                  <a:p>
                    <a:pPr>
                      <a:defRPr/>
                    </a:pPr>
                    <a:endParaRPr lang="en-US" dirty="0"/>
                  </a:p>
                </p:txBody>
              </p:sp>
              <p:sp>
                <p:nvSpPr>
                  <p:cNvPr id="10" name="Oval 5"/>
                  <p:cNvSpPr>
                    <a:spLocks noChangeArrowheads="1"/>
                  </p:cNvSpPr>
                  <p:nvPr/>
                </p:nvSpPr>
                <p:spPr bwMode="auto">
                  <a:xfrm rot="2126743">
                    <a:off x="1951" y="1282"/>
                    <a:ext cx="200" cy="129"/>
                  </a:xfrm>
                  <a:prstGeom prst="ellipse">
                    <a:avLst/>
                  </a:prstGeom>
                  <a:solidFill>
                    <a:srgbClr val="EAEAEA"/>
                  </a:solidFill>
                  <a:ln w="15875">
                    <a:noFill/>
                    <a:round/>
                    <a:headEnd/>
                    <a:tailEnd/>
                  </a:ln>
                </p:spPr>
                <p:txBody>
                  <a:bodyPr wrap="none" anchor="ctr"/>
                  <a:lstStyle/>
                  <a:p>
                    <a:pPr algn="ctr"/>
                    <a:endParaRPr lang="en-US" dirty="0"/>
                  </a:p>
                </p:txBody>
              </p:sp>
              <p:pic>
                <p:nvPicPr>
                  <p:cNvPr id="11" name="Picture 6" descr="nitrogen2"/>
                  <p:cNvPicPr>
                    <a:picLocks noChangeAspect="1" noChangeArrowheads="1"/>
                  </p:cNvPicPr>
                  <p:nvPr/>
                </p:nvPicPr>
                <p:blipFill>
                  <a:blip r:embed="rId12" cstate="print"/>
                  <a:srcRect/>
                  <a:stretch>
                    <a:fillRect/>
                  </a:stretch>
                </p:blipFill>
                <p:spPr bwMode="auto">
                  <a:xfrm rot="1807459">
                    <a:off x="1926" y="1266"/>
                    <a:ext cx="246" cy="148"/>
                  </a:xfrm>
                  <a:prstGeom prst="rect">
                    <a:avLst/>
                  </a:prstGeom>
                  <a:noFill/>
                  <a:ln w="9525">
                    <a:noFill/>
                    <a:miter lim="800000"/>
                    <a:headEnd/>
                    <a:tailEnd/>
                  </a:ln>
                </p:spPr>
              </p:pic>
            </p:grpSp>
            <p:graphicFrame>
              <p:nvGraphicFramePr>
                <p:cNvPr id="45069" name="Object 13"/>
                <p:cNvGraphicFramePr>
                  <a:graphicFrameLocks noChangeAspect="1"/>
                </p:cNvGraphicFramePr>
                <p:nvPr/>
              </p:nvGraphicFramePr>
              <p:xfrm>
                <a:off x="3529012" y="3200400"/>
                <a:ext cx="661988" cy="843518"/>
              </p:xfrm>
              <a:graphic>
                <a:graphicData uri="http://schemas.openxmlformats.org/presentationml/2006/ole">
                  <mc:AlternateContent xmlns:mc="http://schemas.openxmlformats.org/markup-compatibility/2006">
                    <mc:Choice xmlns:v="urn:schemas-microsoft-com:vml" Requires="v">
                      <p:oleObj spid="_x0000_s4162" name="Visio" r:id="rId13" imgW="966596" imgH="1232046" progId="Visio.Drawing.11">
                        <p:embed/>
                      </p:oleObj>
                    </mc:Choice>
                    <mc:Fallback>
                      <p:oleObj name="Visio" r:id="rId13" imgW="966596" imgH="1232046" progId="Visio.Drawing.11">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29012" y="3200400"/>
                              <a:ext cx="661988" cy="84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5" name="Group 62"/>
              <p:cNvGrpSpPr/>
              <p:nvPr/>
            </p:nvGrpSpPr>
            <p:grpSpPr>
              <a:xfrm>
                <a:off x="2895600" y="914400"/>
                <a:ext cx="2057400" cy="2286000"/>
                <a:chOff x="2895600" y="914400"/>
                <a:chExt cx="2057400" cy="2286000"/>
              </a:xfrm>
            </p:grpSpPr>
            <p:graphicFrame>
              <p:nvGraphicFramePr>
                <p:cNvPr id="45070" name="Object 14"/>
                <p:cNvGraphicFramePr>
                  <a:graphicFrameLocks noChangeAspect="1"/>
                </p:cNvGraphicFramePr>
                <p:nvPr/>
              </p:nvGraphicFramePr>
              <p:xfrm>
                <a:off x="2895600" y="914400"/>
                <a:ext cx="2057400" cy="1605371"/>
              </p:xfrm>
              <a:graphic>
                <a:graphicData uri="http://schemas.openxmlformats.org/presentationml/2006/ole">
                  <mc:AlternateContent xmlns:mc="http://schemas.openxmlformats.org/markup-compatibility/2006">
                    <mc:Choice xmlns:v="urn:schemas-microsoft-com:vml" Requires="v">
                      <p:oleObj spid="_x0000_s4163" name="Visio" r:id="rId15" imgW="983327" imgH="767393" progId="Visio.Drawing.11">
                        <p:embed/>
                      </p:oleObj>
                    </mc:Choice>
                    <mc:Fallback>
                      <p:oleObj name="Visio" r:id="rId15" imgW="983327" imgH="767393" progId="Visio.Drawing.11">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95600" y="914400"/>
                              <a:ext cx="2057400" cy="1605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 name="Up-Down Arrow 55"/>
                <p:cNvSpPr/>
                <p:nvPr/>
              </p:nvSpPr>
              <p:spPr bwMode="auto">
                <a:xfrm>
                  <a:off x="3657600" y="2057400"/>
                  <a:ext cx="304800" cy="1143000"/>
                </a:xfrm>
                <a:prstGeom prst="upDownArrow">
                  <a:avLst/>
                </a:prstGeom>
                <a:solidFill>
                  <a:schemeClr val="bg2">
                    <a:lumMod val="5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grpSp>
        </p:grpSp>
        <p:sp>
          <p:nvSpPr>
            <p:cNvPr id="75" name="TextBox 74"/>
            <p:cNvSpPr txBox="1"/>
            <p:nvPr/>
          </p:nvSpPr>
          <p:spPr>
            <a:xfrm>
              <a:off x="3048000" y="4572000"/>
              <a:ext cx="762000" cy="307777"/>
            </a:xfrm>
            <a:prstGeom prst="rect">
              <a:avLst/>
            </a:prstGeom>
            <a:noFill/>
          </p:spPr>
          <p:txBody>
            <a:bodyPr wrap="square" rtlCol="0">
              <a:spAutoFit/>
            </a:bodyPr>
            <a:lstStyle/>
            <a:p>
              <a:r>
                <a:rPr lang="en-US" sz="1400" b="1" dirty="0" smtClean="0"/>
                <a:t>TMG</a:t>
              </a:r>
            </a:p>
          </p:txBody>
        </p:sp>
      </p:grpSp>
    </p:spTree>
    <p:extLst>
      <p:ext uri="{BB962C8B-B14F-4D97-AF65-F5344CB8AC3E}">
        <p14:creationId xmlns:p14="http://schemas.microsoft.com/office/powerpoint/2010/main" val="2490403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blinds(horizontal)">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linds(horizontal)">
                                      <p:cBhvr>
                                        <p:cTn id="15" dur="500"/>
                                        <p:tgtEl>
                                          <p:spTgt spid="64"/>
                                        </p:tgtEl>
                                      </p:cBhvr>
                                    </p:animEffect>
                                  </p:childTnLst>
                                </p:cTn>
                              </p:par>
                              <p:par>
                                <p:cTn id="16" presetID="3" presetClass="exit" presetSubtype="10" fill="hold" grpId="1" nodeType="withEffect">
                                  <p:stCondLst>
                                    <p:cond delay="0"/>
                                  </p:stCondLst>
                                  <p:childTnLst>
                                    <p:animEffect transition="out" filter="blinds(horizontal)">
                                      <p:cBhvr>
                                        <p:cTn id="17" dur="500"/>
                                        <p:tgtEl>
                                          <p:spTgt spid="65"/>
                                        </p:tgtEl>
                                      </p:cBhvr>
                                    </p:animEffect>
                                    <p:set>
                                      <p:cBhvr>
                                        <p:cTn id="18" dur="1" fill="hold">
                                          <p:stCondLst>
                                            <p:cond delay="499"/>
                                          </p:stCondLst>
                                        </p:cTn>
                                        <p:tgtEl>
                                          <p:spTgt spid="6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blinds(horizontal)">
                                      <p:cBhvr>
                                        <p:cTn id="26" dur="500"/>
                                        <p:tgtEl>
                                          <p:spTgt spid="67"/>
                                        </p:tgtEl>
                                      </p:cBhvr>
                                    </p:animEffect>
                                  </p:childTnLst>
                                </p:cTn>
                              </p:par>
                              <p:par>
                                <p:cTn id="27" presetID="3" presetClass="exit" presetSubtype="10" fill="hold" grpId="1" nodeType="withEffect">
                                  <p:stCondLst>
                                    <p:cond delay="0"/>
                                  </p:stCondLst>
                                  <p:childTnLst>
                                    <p:animEffect transition="out" filter="blinds(horizontal)">
                                      <p:cBhvr>
                                        <p:cTn id="28" dur="500"/>
                                        <p:tgtEl>
                                          <p:spTgt spid="64"/>
                                        </p:tgtEl>
                                      </p:cBhvr>
                                    </p:animEffect>
                                    <p:set>
                                      <p:cBhvr>
                                        <p:cTn id="29" dur="1" fill="hold">
                                          <p:stCondLst>
                                            <p:cond delay="499"/>
                                          </p:stCondLst>
                                        </p:cTn>
                                        <p:tgtEl>
                                          <p:spTgt spid="6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linds(horizontal)">
                                      <p:cBhvr>
                                        <p:cTn id="34" dur="500"/>
                                        <p:tgtEl>
                                          <p:spTgt spid="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blinds(horizontal)">
                                      <p:cBhvr>
                                        <p:cTn id="37" dur="500"/>
                                        <p:tgtEl>
                                          <p:spTgt spid="74"/>
                                        </p:tgtEl>
                                      </p:cBhvr>
                                    </p:animEffect>
                                  </p:childTnLst>
                                </p:cTn>
                              </p:par>
                              <p:par>
                                <p:cTn id="38" presetID="3" presetClass="exit" presetSubtype="10" fill="hold" grpId="1" nodeType="withEffect">
                                  <p:stCondLst>
                                    <p:cond delay="0"/>
                                  </p:stCondLst>
                                  <p:childTnLst>
                                    <p:animEffect transition="out" filter="blinds(horizontal)">
                                      <p:cBhvr>
                                        <p:cTn id="39" dur="500"/>
                                        <p:tgtEl>
                                          <p:spTgt spid="67"/>
                                        </p:tgtEl>
                                      </p:cBhvr>
                                    </p:animEffect>
                                    <p:set>
                                      <p:cBhvr>
                                        <p:cTn id="40" dur="1" fill="hold">
                                          <p:stCondLst>
                                            <p:cond delay="499"/>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4" grpId="1" animBg="1"/>
      <p:bldP spid="65" grpId="0" animBg="1"/>
      <p:bldP spid="65" grpId="1" animBg="1"/>
      <p:bldP spid="67" grpId="0" animBg="1"/>
      <p:bldP spid="67" grpId="1" animBg="1"/>
      <p:bldP spid="7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dirty="0" smtClean="0">
                <a:latin typeface="Segoe UI" pitchFamily="34" charset="0"/>
                <a:cs typeface="Segoe UI" pitchFamily="34" charset="0"/>
              </a:rPr>
              <a:t>URL Filtering Benefits</a:t>
            </a:r>
            <a:endParaRPr lang="en-US" sz="3200" dirty="0">
              <a:latin typeface="Segoe UI" pitchFamily="34" charset="0"/>
              <a:cs typeface="Segoe UI" pitchFamily="34" charset="0"/>
            </a:endParaRPr>
          </a:p>
        </p:txBody>
      </p:sp>
      <p:sp>
        <p:nvSpPr>
          <p:cNvPr id="10" name="Content Placeholder 9"/>
          <p:cNvSpPr>
            <a:spLocks noGrp="1"/>
          </p:cNvSpPr>
          <p:nvPr>
            <p:ph idx="1"/>
          </p:nvPr>
        </p:nvSpPr>
        <p:spPr/>
        <p:txBody>
          <a:bodyPr/>
          <a:lstStyle/>
          <a:p>
            <a:r>
              <a:rPr lang="en-US" dirty="0" smtClean="0"/>
              <a:t>Control user web access based on URL categories</a:t>
            </a:r>
          </a:p>
          <a:p>
            <a:r>
              <a:rPr lang="en-US" dirty="0" smtClean="0"/>
              <a:t>Protect users from known malicious sites</a:t>
            </a:r>
          </a:p>
          <a:p>
            <a:r>
              <a:rPr lang="en-US" dirty="0" smtClean="0"/>
              <a:t>Reduce liability risks</a:t>
            </a:r>
          </a:p>
          <a:p>
            <a:r>
              <a:rPr lang="en-US" dirty="0" smtClean="0"/>
              <a:t>Increase productivity</a:t>
            </a:r>
          </a:p>
          <a:p>
            <a:r>
              <a:rPr lang="en-US" dirty="0" smtClean="0"/>
              <a:t>Reduce bandwidth and Forefront TMG resource consumption</a:t>
            </a:r>
          </a:p>
          <a:p>
            <a:r>
              <a:rPr lang="en-US" dirty="0" smtClean="0"/>
              <a:t>Analyze Web usage</a:t>
            </a:r>
            <a:endParaRPr lang="pt-BR" dirty="0"/>
          </a:p>
        </p:txBody>
      </p:sp>
    </p:spTree>
    <p:extLst>
      <p:ext uri="{BB962C8B-B14F-4D97-AF65-F5344CB8AC3E}">
        <p14:creationId xmlns:p14="http://schemas.microsoft.com/office/powerpoint/2010/main" val="1286869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Makes MRS Compelling?</a:t>
            </a:r>
            <a:endParaRPr lang="en-US" sz="3200" dirty="0"/>
          </a:p>
        </p:txBody>
      </p:sp>
      <p:sp>
        <p:nvSpPr>
          <p:cNvPr id="3" name="Text Placeholder 2"/>
          <p:cNvSpPr>
            <a:spLocks noGrp="1"/>
          </p:cNvSpPr>
          <p:nvPr>
            <p:ph idx="1"/>
          </p:nvPr>
        </p:nvSpPr>
        <p:spPr/>
        <p:txBody>
          <a:bodyPr>
            <a:normAutofit/>
          </a:bodyPr>
          <a:lstStyle/>
          <a:p>
            <a:r>
              <a:rPr lang="en-US" dirty="0" smtClean="0"/>
              <a:t>Existing URL filtering solutions</a:t>
            </a:r>
          </a:p>
          <a:p>
            <a:pPr lvl="1"/>
            <a:r>
              <a:rPr lang="en-US" dirty="0" smtClean="0"/>
              <a:t>Single vendor cant be expert in all categories</a:t>
            </a:r>
          </a:p>
          <a:p>
            <a:pPr lvl="1"/>
            <a:r>
              <a:rPr lang="en-US" dirty="0" smtClean="0"/>
              <a:t>Categorization response time</a:t>
            </a:r>
          </a:p>
          <a:p>
            <a:r>
              <a:rPr lang="en-US" dirty="0" smtClean="0"/>
              <a:t>MRS unique architecture</a:t>
            </a:r>
          </a:p>
          <a:p>
            <a:pPr lvl="1"/>
            <a:r>
              <a:rPr lang="en-US" dirty="0" smtClean="0"/>
              <a:t>MRS merges URL databases from multiple sources/vendors</a:t>
            </a:r>
          </a:p>
          <a:p>
            <a:pPr lvl="2"/>
            <a:r>
              <a:rPr lang="en-US" dirty="0" smtClean="0"/>
              <a:t>Multi-vendor AV analogy</a:t>
            </a:r>
          </a:p>
          <a:p>
            <a:pPr lvl="1"/>
            <a:r>
              <a:rPr lang="en-US" dirty="0" smtClean="0"/>
              <a:t>Based on Microsoft internal sources as well as collaboration with third party partners</a:t>
            </a:r>
          </a:p>
          <a:p>
            <a:pPr lvl="1"/>
            <a:r>
              <a:rPr lang="en-US" dirty="0" smtClean="0"/>
              <a:t>Scalable</a:t>
            </a:r>
          </a:p>
          <a:p>
            <a:r>
              <a:rPr lang="en-US" dirty="0" smtClean="0"/>
              <a:t>Ongoing collaborative effort</a:t>
            </a:r>
          </a:p>
          <a:p>
            <a:pPr lvl="1"/>
            <a:r>
              <a:rPr lang="en-US" dirty="0" smtClean="0"/>
              <a:t>Recently announced an agreement with Marshal8e6</a:t>
            </a:r>
          </a:p>
          <a:p>
            <a:pPr lvl="1"/>
            <a:r>
              <a:rPr lang="en-US" dirty="0" smtClean="0"/>
              <a:t>More announcements to follow</a:t>
            </a:r>
            <a:endParaRPr lang="en-US" dirty="0"/>
          </a:p>
        </p:txBody>
      </p:sp>
    </p:spTree>
    <p:extLst>
      <p:ext uri="{BB962C8B-B14F-4D97-AF65-F5344CB8AC3E}">
        <p14:creationId xmlns:p14="http://schemas.microsoft.com/office/powerpoint/2010/main" val="586423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6781800" y="4267200"/>
            <a:ext cx="2362200" cy="1015663"/>
          </a:xfrm>
          <a:prstGeom prst="rect">
            <a:avLst/>
          </a:prstGeom>
          <a:noFill/>
        </p:spPr>
        <p:txBody>
          <a:bodyPr wrap="square" rtlCol="0">
            <a:spAutoFit/>
          </a:bodyPr>
          <a:lstStyle/>
          <a:p>
            <a:pPr algn="l"/>
            <a:r>
              <a:rPr lang="en-AU" sz="2000" b="0" dirty="0" smtClean="0">
                <a:latin typeface="+mn-lt"/>
              </a:rPr>
              <a:t>Feedback mechanism on Category overrides</a:t>
            </a:r>
          </a:p>
        </p:txBody>
      </p:sp>
      <p:sp>
        <p:nvSpPr>
          <p:cNvPr id="44" name="TextBox 43"/>
          <p:cNvSpPr txBox="1"/>
          <p:nvPr/>
        </p:nvSpPr>
        <p:spPr>
          <a:xfrm>
            <a:off x="6629400" y="4267200"/>
            <a:ext cx="2286000" cy="1631216"/>
          </a:xfrm>
          <a:prstGeom prst="rect">
            <a:avLst/>
          </a:prstGeom>
          <a:noFill/>
        </p:spPr>
        <p:txBody>
          <a:bodyPr wrap="square" rtlCol="0">
            <a:spAutoFit/>
          </a:bodyPr>
          <a:lstStyle/>
          <a:p>
            <a:pPr marL="169863" indent="-169863" algn="l">
              <a:buFont typeface="Arial" pitchFamily="34" charset="0"/>
              <a:buChar char="•"/>
            </a:pPr>
            <a:r>
              <a:rPr lang="en-AU" sz="2000" b="0" dirty="0" smtClean="0">
                <a:latin typeface="+mn-lt"/>
              </a:rPr>
              <a:t>Fetch on cache miss</a:t>
            </a:r>
          </a:p>
          <a:p>
            <a:pPr marL="169863" indent="-169863" algn="l">
              <a:buFont typeface="Arial" pitchFamily="34" charset="0"/>
              <a:buChar char="•"/>
            </a:pPr>
            <a:r>
              <a:rPr lang="en-AU" sz="2000" b="0" dirty="0" smtClean="0">
                <a:latin typeface="+mn-lt"/>
              </a:rPr>
              <a:t>SSL for auth &amp; privacy</a:t>
            </a:r>
          </a:p>
          <a:p>
            <a:pPr marL="169863" indent="-169863" algn="l">
              <a:buFont typeface="Arial" pitchFamily="34" charset="0"/>
              <a:buChar char="•"/>
            </a:pPr>
            <a:r>
              <a:rPr lang="en-AU" sz="2000" b="0" dirty="0" smtClean="0">
                <a:latin typeface="+mn-lt"/>
              </a:rPr>
              <a:t>No PII</a:t>
            </a:r>
          </a:p>
        </p:txBody>
      </p:sp>
      <p:sp>
        <p:nvSpPr>
          <p:cNvPr id="5" name="Cloud 4"/>
          <p:cNvSpPr/>
          <p:nvPr/>
        </p:nvSpPr>
        <p:spPr bwMode="auto">
          <a:xfrm rot="21132995">
            <a:off x="3189246" y="1031963"/>
            <a:ext cx="5181600" cy="2438400"/>
          </a:xfrm>
          <a:prstGeom prst="cloud">
            <a:avLst/>
          </a:prstGeom>
          <a:gradFill>
            <a:gsLst>
              <a:gs pos="0">
                <a:schemeClr val="accent2">
                  <a:shade val="15000"/>
                  <a:satMod val="180000"/>
                  <a:alpha val="44000"/>
                </a:schemeClr>
              </a:gs>
              <a:gs pos="50000">
                <a:schemeClr val="accent2">
                  <a:shade val="45000"/>
                  <a:satMod val="170000"/>
                  <a:alpha val="46000"/>
                </a:schemeClr>
              </a:gs>
              <a:gs pos="70000">
                <a:schemeClr val="accent2">
                  <a:tint val="99000"/>
                  <a:shade val="65000"/>
                  <a:satMod val="155000"/>
                  <a:alpha val="38000"/>
                </a:schemeClr>
              </a:gs>
              <a:gs pos="100000">
                <a:schemeClr val="accent2">
                  <a:tint val="95500"/>
                  <a:shade val="100000"/>
                  <a:satMod val="155000"/>
                  <a:alpha val="48000"/>
                </a:schemeClr>
              </a:gs>
            </a:gsLs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1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cxnSp>
        <p:nvCxnSpPr>
          <p:cNvPr id="28" name="Straight Arrow Connector 27"/>
          <p:cNvCxnSpPr>
            <a:endCxn id="26" idx="1"/>
          </p:cNvCxnSpPr>
          <p:nvPr/>
        </p:nvCxnSpPr>
        <p:spPr>
          <a:xfrm>
            <a:off x="3276600" y="1371600"/>
            <a:ext cx="1274996" cy="7415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Flowchart: Magnetic Disk 13"/>
          <p:cNvSpPr/>
          <p:nvPr/>
        </p:nvSpPr>
        <p:spPr bwMode="auto">
          <a:xfrm>
            <a:off x="2743200" y="1143000"/>
            <a:ext cx="838200" cy="381000"/>
          </a:xfrm>
          <a:prstGeom prst="flowChartMagneticDisk">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57" name="Rounded Rectangle 56"/>
          <p:cNvSpPr/>
          <p:nvPr/>
        </p:nvSpPr>
        <p:spPr bwMode="auto">
          <a:xfrm>
            <a:off x="3200400" y="4114800"/>
            <a:ext cx="3505200" cy="2286000"/>
          </a:xfrm>
          <a:prstGeom prst="roundRect">
            <a:avLst/>
          </a:prstGeom>
          <a:solidFill>
            <a:srgbClr val="FFFFFF">
              <a:alpha val="22000"/>
            </a:srgbClr>
          </a:solidFill>
          <a:ln w="38100">
            <a:solidFill>
              <a:srgbClr val="FFFFFF"/>
            </a:solidFill>
            <a:prstDash val="solid"/>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4" name="Title 3"/>
          <p:cNvSpPr>
            <a:spLocks noGrp="1"/>
          </p:cNvSpPr>
          <p:nvPr>
            <p:ph type="title"/>
          </p:nvPr>
        </p:nvSpPr>
        <p:spPr/>
        <p:txBody>
          <a:bodyPr>
            <a:normAutofit/>
          </a:bodyPr>
          <a:lstStyle/>
          <a:p>
            <a:r>
              <a:rPr lang="en-US" sz="3200" dirty="0" smtClean="0"/>
              <a:t>How Forefront TMG Leverages MRS</a:t>
            </a:r>
            <a:endParaRPr lang="en-US" sz="3200" dirty="0"/>
          </a:p>
        </p:txBody>
      </p:sp>
      <p:sp>
        <p:nvSpPr>
          <p:cNvPr id="8" name="Flowchart: Magnetic Disk 7"/>
          <p:cNvSpPr/>
          <p:nvPr/>
        </p:nvSpPr>
        <p:spPr bwMode="auto">
          <a:xfrm>
            <a:off x="4038600" y="2286000"/>
            <a:ext cx="1295400" cy="685800"/>
          </a:xfrm>
          <a:prstGeom prst="flowChartMagneticDisk">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36" name="TextBox 35"/>
          <p:cNvSpPr txBox="1"/>
          <p:nvPr/>
        </p:nvSpPr>
        <p:spPr>
          <a:xfrm>
            <a:off x="135306" y="1066800"/>
            <a:ext cx="2667140" cy="461665"/>
          </a:xfrm>
          <a:prstGeom prst="rect">
            <a:avLst/>
          </a:prstGeom>
          <a:noFill/>
        </p:spPr>
        <p:txBody>
          <a:bodyPr wrap="none" rtlCol="0">
            <a:spAutoFit/>
          </a:bodyPr>
          <a:lstStyle/>
          <a:p>
            <a:r>
              <a:rPr lang="en-US" sz="2400" dirty="0" smtClean="0">
                <a:solidFill>
                  <a:schemeClr val="bg2">
                    <a:lumMod val="75000"/>
                  </a:schemeClr>
                </a:solidFill>
                <a:latin typeface="+mn-lt"/>
              </a:rPr>
              <a:t>Multiple Vendors</a:t>
            </a:r>
          </a:p>
        </p:txBody>
      </p:sp>
      <p:sp>
        <p:nvSpPr>
          <p:cNvPr id="39" name="TextBox 38"/>
          <p:cNvSpPr txBox="1"/>
          <p:nvPr/>
        </p:nvSpPr>
        <p:spPr>
          <a:xfrm>
            <a:off x="5997133" y="1524000"/>
            <a:ext cx="1473930" cy="646331"/>
          </a:xfrm>
          <a:prstGeom prst="rect">
            <a:avLst/>
          </a:prstGeom>
          <a:noFill/>
        </p:spPr>
        <p:txBody>
          <a:bodyPr wrap="none" rtlCol="0">
            <a:spAutoFit/>
          </a:bodyPr>
          <a:lstStyle/>
          <a:p>
            <a:pPr algn="ctr"/>
            <a:r>
              <a:rPr lang="en-US" dirty="0" smtClean="0">
                <a:gradFill>
                  <a:gsLst>
                    <a:gs pos="36000">
                      <a:schemeClr val="tx1"/>
                    </a:gs>
                    <a:gs pos="86000">
                      <a:schemeClr val="tx1"/>
                    </a:gs>
                  </a:gsLst>
                  <a:lin ang="5400000" scaled="0"/>
                </a:gradFill>
                <a:latin typeface="+mn-lt"/>
              </a:rPr>
              <a:t>Microsoft</a:t>
            </a:r>
          </a:p>
          <a:p>
            <a:pPr algn="ctr"/>
            <a:r>
              <a:rPr lang="en-US" dirty="0" smtClean="0">
                <a:gradFill>
                  <a:gsLst>
                    <a:gs pos="36000">
                      <a:schemeClr val="tx1"/>
                    </a:gs>
                    <a:gs pos="86000">
                      <a:schemeClr val="tx1"/>
                    </a:gs>
                  </a:gsLst>
                  <a:lin ang="5400000" scaled="0"/>
                </a:gradFill>
                <a:latin typeface="+mn-lt"/>
              </a:rPr>
              <a:t>Datacenters</a:t>
            </a:r>
          </a:p>
        </p:txBody>
      </p:sp>
      <p:sp>
        <p:nvSpPr>
          <p:cNvPr id="40" name="TextBox 39"/>
          <p:cNvSpPr txBox="1"/>
          <p:nvPr/>
        </p:nvSpPr>
        <p:spPr>
          <a:xfrm>
            <a:off x="4170555" y="2481147"/>
            <a:ext cx="869149" cy="461665"/>
          </a:xfrm>
          <a:prstGeom prst="rect">
            <a:avLst/>
          </a:prstGeom>
          <a:noFill/>
        </p:spPr>
        <p:txBody>
          <a:bodyPr wrap="none" rtlCol="0">
            <a:spAutoFit/>
          </a:bodyPr>
          <a:lstStyle/>
          <a:p>
            <a:r>
              <a:rPr lang="en-US" sz="2400" dirty="0" smtClean="0">
                <a:solidFill>
                  <a:schemeClr val="bg1"/>
                </a:solidFill>
                <a:latin typeface="+mn-lt"/>
              </a:rPr>
              <a:t>MRS</a:t>
            </a:r>
          </a:p>
        </p:txBody>
      </p:sp>
      <p:sp>
        <p:nvSpPr>
          <p:cNvPr id="55" name="Rounded Rectangle 54"/>
          <p:cNvSpPr/>
          <p:nvPr/>
        </p:nvSpPr>
        <p:spPr bwMode="auto">
          <a:xfrm>
            <a:off x="3886200" y="2057400"/>
            <a:ext cx="1600200" cy="2514600"/>
          </a:xfrm>
          <a:prstGeom prst="roundRect">
            <a:avLst/>
          </a:prstGeom>
          <a:noFill/>
          <a:ln w="38100">
            <a:solidFill>
              <a:schemeClr val="bg2">
                <a:lumMod val="75000"/>
              </a:schemeClr>
            </a:solidFill>
            <a:prstDash val="dashDot"/>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26" name="Flowchart: Connector 25"/>
          <p:cNvSpPr/>
          <p:nvPr/>
        </p:nvSpPr>
        <p:spPr bwMode="auto">
          <a:xfrm>
            <a:off x="4495800" y="2057400"/>
            <a:ext cx="381000" cy="381000"/>
          </a:xfrm>
          <a:prstGeom prst="flowChartConnector">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cxnSp>
        <p:nvCxnSpPr>
          <p:cNvPr id="33" name="Straight Arrow Connector 32"/>
          <p:cNvCxnSpPr>
            <a:endCxn id="26" idx="3"/>
          </p:cNvCxnSpPr>
          <p:nvPr/>
        </p:nvCxnSpPr>
        <p:spPr>
          <a:xfrm>
            <a:off x="2667000" y="2057400"/>
            <a:ext cx="1884596" cy="32520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8" name="Down Arrow 57"/>
          <p:cNvSpPr/>
          <p:nvPr/>
        </p:nvSpPr>
        <p:spPr bwMode="auto">
          <a:xfrm rot="10800000">
            <a:off x="4533900" y="4724400"/>
            <a:ext cx="342900" cy="8382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59" name="TextBox 58"/>
          <p:cNvSpPr txBox="1"/>
          <p:nvPr/>
        </p:nvSpPr>
        <p:spPr>
          <a:xfrm>
            <a:off x="4775815" y="5105400"/>
            <a:ext cx="1369477" cy="338554"/>
          </a:xfrm>
          <a:prstGeom prst="rect">
            <a:avLst/>
          </a:prstGeom>
          <a:noFill/>
        </p:spPr>
        <p:txBody>
          <a:bodyPr wrap="none" rtlCol="0">
            <a:spAutoFit/>
          </a:bodyPr>
          <a:lstStyle/>
          <a:p>
            <a:r>
              <a:rPr lang="en-US" sz="1600" dirty="0" smtClean="0">
                <a:solidFill>
                  <a:schemeClr val="bg2">
                    <a:lumMod val="75000"/>
                  </a:schemeClr>
                </a:solidFill>
                <a:latin typeface="+mn-lt"/>
              </a:rPr>
              <a:t>Query (URL)</a:t>
            </a:r>
          </a:p>
        </p:txBody>
      </p:sp>
      <p:pic>
        <p:nvPicPr>
          <p:cNvPr id="153603" name="Picture 3"/>
          <p:cNvPicPr>
            <a:picLocks noChangeAspect="1" noChangeArrowheads="1"/>
          </p:cNvPicPr>
          <p:nvPr/>
        </p:nvPicPr>
        <p:blipFill>
          <a:blip r:embed="rId4" cstate="print"/>
          <a:srcRect/>
          <a:stretch>
            <a:fillRect/>
          </a:stretch>
        </p:blipFill>
        <p:spPr bwMode="auto">
          <a:xfrm>
            <a:off x="2209800" y="4114800"/>
            <a:ext cx="1711630" cy="1370681"/>
          </a:xfrm>
          <a:prstGeom prst="rect">
            <a:avLst/>
          </a:prstGeom>
          <a:noFill/>
          <a:ln w="9525">
            <a:noFill/>
            <a:miter lim="800000"/>
            <a:headEnd/>
            <a:tailEnd/>
          </a:ln>
          <a:effectLst/>
        </p:spPr>
      </p:pic>
      <p:sp>
        <p:nvSpPr>
          <p:cNvPr id="54" name="Rounded Rectangle 53"/>
          <p:cNvSpPr/>
          <p:nvPr/>
        </p:nvSpPr>
        <p:spPr bwMode="auto">
          <a:xfrm>
            <a:off x="3581400" y="5562600"/>
            <a:ext cx="2209800" cy="685800"/>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2400" dirty="0" smtClean="0">
                <a:solidFill>
                  <a:schemeClr val="bg1"/>
                </a:solidFill>
                <a:effectLst>
                  <a:outerShdw blurRad="38100" dist="38100" dir="2700000" algn="tl">
                    <a:srgbClr val="000000">
                      <a:alpha val="43137"/>
                    </a:srgbClr>
                  </a:outerShdw>
                </a:effectLst>
              </a:rPr>
              <a:t>Categorizer</a:t>
            </a:r>
          </a:p>
        </p:txBody>
      </p:sp>
      <p:cxnSp>
        <p:nvCxnSpPr>
          <p:cNvPr id="30" name="Straight Arrow Connector 29"/>
          <p:cNvCxnSpPr>
            <a:endCxn id="26" idx="2"/>
          </p:cNvCxnSpPr>
          <p:nvPr/>
        </p:nvCxnSpPr>
        <p:spPr>
          <a:xfrm>
            <a:off x="3124200" y="1752600"/>
            <a:ext cx="1371600" cy="4953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Flowchart: Magnetic Disk 9"/>
          <p:cNvSpPr/>
          <p:nvPr/>
        </p:nvSpPr>
        <p:spPr bwMode="auto">
          <a:xfrm>
            <a:off x="2514600" y="1447800"/>
            <a:ext cx="838200" cy="381000"/>
          </a:xfrm>
          <a:prstGeom prst="flowChartMagneticDisk">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12" name="Flowchart: Magnetic Disk 11"/>
          <p:cNvSpPr/>
          <p:nvPr/>
        </p:nvSpPr>
        <p:spPr bwMode="auto">
          <a:xfrm>
            <a:off x="2057400" y="1752600"/>
            <a:ext cx="838200" cy="381000"/>
          </a:xfrm>
          <a:prstGeom prst="flowChartMagneticDisk">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31" name="TextBox 30"/>
          <p:cNvSpPr txBox="1"/>
          <p:nvPr/>
        </p:nvSpPr>
        <p:spPr>
          <a:xfrm>
            <a:off x="1650441" y="5257800"/>
            <a:ext cx="639214" cy="523220"/>
          </a:xfrm>
          <a:prstGeom prst="rect">
            <a:avLst/>
          </a:prstGeom>
          <a:noFill/>
        </p:spPr>
        <p:txBody>
          <a:bodyPr wrap="none" rtlCol="0">
            <a:spAutoFit/>
          </a:bodyPr>
          <a:lstStyle/>
          <a:p>
            <a:pPr algn="ctr"/>
            <a:r>
              <a:rPr lang="en-US" sz="1400" dirty="0" smtClean="0">
                <a:solidFill>
                  <a:schemeClr val="bg2">
                    <a:lumMod val="75000"/>
                  </a:schemeClr>
                </a:solidFill>
                <a:latin typeface="+mn-lt"/>
              </a:rPr>
              <a:t>Fetch</a:t>
            </a:r>
          </a:p>
          <a:p>
            <a:pPr algn="ctr"/>
            <a:r>
              <a:rPr lang="en-US" sz="1400" dirty="0" smtClean="0">
                <a:solidFill>
                  <a:schemeClr val="bg2">
                    <a:lumMod val="75000"/>
                  </a:schemeClr>
                </a:solidFill>
                <a:latin typeface="+mn-lt"/>
              </a:rPr>
              <a:t>URL</a:t>
            </a:r>
          </a:p>
        </p:txBody>
      </p:sp>
      <p:sp>
        <p:nvSpPr>
          <p:cNvPr id="32" name="Flowchart: Magnetic Disk 31"/>
          <p:cNvSpPr/>
          <p:nvPr/>
        </p:nvSpPr>
        <p:spPr bwMode="auto">
          <a:xfrm>
            <a:off x="5562600" y="5943600"/>
            <a:ext cx="838200" cy="381000"/>
          </a:xfrm>
          <a:prstGeom prst="flowChartMagneticDisk">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sz="1400" dirty="0" smtClean="0">
                <a:solidFill>
                  <a:srgbClr val="4D4D4D"/>
                </a:solidFill>
                <a:effectLst>
                  <a:outerShdw blurRad="38100" dist="38100" dir="2700000" algn="tl">
                    <a:srgbClr val="000000">
                      <a:alpha val="43137"/>
                    </a:srgbClr>
                  </a:outerShdw>
                </a:effectLst>
              </a:rPr>
              <a:t>Policy</a:t>
            </a:r>
          </a:p>
        </p:txBody>
      </p:sp>
      <p:cxnSp>
        <p:nvCxnSpPr>
          <p:cNvPr id="27" name="Straight Arrow Connector 26"/>
          <p:cNvCxnSpPr/>
          <p:nvPr/>
        </p:nvCxnSpPr>
        <p:spPr>
          <a:xfrm flipV="1">
            <a:off x="1066800" y="5105400"/>
            <a:ext cx="1524000" cy="2843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aphicFrame>
        <p:nvGraphicFramePr>
          <p:cNvPr id="25" name="Object 2"/>
          <p:cNvGraphicFramePr>
            <a:graphicFrameLocks noChangeAspect="1"/>
          </p:cNvGraphicFramePr>
          <p:nvPr/>
        </p:nvGraphicFramePr>
        <p:xfrm>
          <a:off x="228600" y="4800600"/>
          <a:ext cx="1293813" cy="1042987"/>
        </p:xfrm>
        <a:graphic>
          <a:graphicData uri="http://schemas.openxmlformats.org/presentationml/2006/ole">
            <mc:AlternateContent xmlns:mc="http://schemas.openxmlformats.org/markup-compatibility/2006">
              <mc:Choice xmlns:v="urn:schemas-microsoft-com:vml" Requires="v">
                <p:oleObj spid="_x0000_s5131" name="Visio" r:id="rId5" imgW="1423390" imgH="1415582" progId="Visio.Drawing.11">
                  <p:embed/>
                </p:oleObj>
              </mc:Choice>
              <mc:Fallback>
                <p:oleObj name="Visio" r:id="rId5" imgW="1423390" imgH="1415582" progId="Visio.Drawing.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4800600"/>
                        <a:ext cx="129381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lowchart: Magnetic Disk 6"/>
          <p:cNvSpPr/>
          <p:nvPr/>
        </p:nvSpPr>
        <p:spPr bwMode="auto">
          <a:xfrm>
            <a:off x="4267200" y="4343400"/>
            <a:ext cx="838200" cy="381000"/>
          </a:xfrm>
          <a:prstGeom prst="flowChartMagneticDisk">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37" name="TextBox 36"/>
          <p:cNvSpPr txBox="1"/>
          <p:nvPr/>
        </p:nvSpPr>
        <p:spPr>
          <a:xfrm>
            <a:off x="4315347" y="4419600"/>
            <a:ext cx="755335" cy="338554"/>
          </a:xfrm>
          <a:prstGeom prst="rect">
            <a:avLst/>
          </a:prstGeom>
          <a:noFill/>
        </p:spPr>
        <p:txBody>
          <a:bodyPr wrap="none" rtlCol="0">
            <a:spAutoFit/>
          </a:bodyPr>
          <a:lstStyle/>
          <a:p>
            <a:r>
              <a:rPr lang="en-US" sz="1600" dirty="0" smtClean="0">
                <a:solidFill>
                  <a:schemeClr val="bg1"/>
                </a:solidFill>
                <a:latin typeface="+mn-lt"/>
              </a:rPr>
              <a:t>Cache</a:t>
            </a:r>
          </a:p>
        </p:txBody>
      </p:sp>
      <p:sp>
        <p:nvSpPr>
          <p:cNvPr id="38" name="TextBox 37"/>
          <p:cNvSpPr txBox="1"/>
          <p:nvPr/>
        </p:nvSpPr>
        <p:spPr>
          <a:xfrm>
            <a:off x="4714080" y="3429000"/>
            <a:ext cx="688010" cy="461665"/>
          </a:xfrm>
          <a:prstGeom prst="rect">
            <a:avLst/>
          </a:prstGeom>
          <a:noFill/>
        </p:spPr>
        <p:txBody>
          <a:bodyPr wrap="none" rtlCol="0">
            <a:spAutoFit/>
          </a:bodyPr>
          <a:lstStyle/>
          <a:p>
            <a:r>
              <a:rPr lang="en-US" sz="2400" dirty="0" smtClean="0">
                <a:solidFill>
                  <a:schemeClr val="bg2">
                    <a:lumMod val="75000"/>
                  </a:schemeClr>
                </a:solidFill>
                <a:latin typeface="+mn-lt"/>
              </a:rPr>
              <a:t>SSL</a:t>
            </a:r>
          </a:p>
        </p:txBody>
      </p:sp>
      <p:sp>
        <p:nvSpPr>
          <p:cNvPr id="41" name="Up-Down Arrow 40"/>
          <p:cNvSpPr/>
          <p:nvPr/>
        </p:nvSpPr>
        <p:spPr bwMode="auto">
          <a:xfrm>
            <a:off x="4468368" y="2895600"/>
            <a:ext cx="484632" cy="1524000"/>
          </a:xfrm>
          <a:prstGeom prst="upDownArrow">
            <a:avLst>
              <a:gd name="adj1" fmla="val 40324"/>
              <a:gd name="adj2" fmla="val 38711"/>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42" name="Bent Arrow 41"/>
          <p:cNvSpPr/>
          <p:nvPr/>
        </p:nvSpPr>
        <p:spPr bwMode="auto">
          <a:xfrm rot="2527186" flipH="1">
            <a:off x="4648849" y="3159287"/>
            <a:ext cx="2099345" cy="1264788"/>
          </a:xfrm>
          <a:prstGeom prst="bentArrow">
            <a:avLst>
              <a:gd name="adj1" fmla="val 14680"/>
              <a:gd name="adj2" fmla="val 15964"/>
              <a:gd name="adj3" fmla="val 25000"/>
              <a:gd name="adj4" fmla="val 87500"/>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43" name="TextBox 42"/>
          <p:cNvSpPr txBox="1"/>
          <p:nvPr/>
        </p:nvSpPr>
        <p:spPr>
          <a:xfrm>
            <a:off x="6172200" y="3352800"/>
            <a:ext cx="1636025" cy="584775"/>
          </a:xfrm>
          <a:prstGeom prst="rect">
            <a:avLst/>
          </a:prstGeom>
          <a:noFill/>
        </p:spPr>
        <p:txBody>
          <a:bodyPr wrap="none" rtlCol="0">
            <a:spAutoFit/>
          </a:bodyPr>
          <a:lstStyle/>
          <a:p>
            <a:pPr algn="ctr"/>
            <a:r>
              <a:rPr lang="en-US" sz="1600" dirty="0" smtClean="0">
                <a:solidFill>
                  <a:schemeClr val="bg2">
                    <a:lumMod val="75000"/>
                  </a:schemeClr>
                </a:solidFill>
                <a:latin typeface="+mn-lt"/>
              </a:rPr>
              <a:t>Telemetry Path</a:t>
            </a:r>
          </a:p>
          <a:p>
            <a:pPr algn="ctr"/>
            <a:r>
              <a:rPr lang="en-US" sz="1600" dirty="0" smtClean="0">
                <a:solidFill>
                  <a:schemeClr val="bg2">
                    <a:lumMod val="75000"/>
                  </a:schemeClr>
                </a:solidFill>
                <a:latin typeface="+mn-lt"/>
              </a:rPr>
              <a:t>(also SSL)</a:t>
            </a:r>
          </a:p>
        </p:txBody>
      </p:sp>
      <p:sp>
        <p:nvSpPr>
          <p:cNvPr id="47" name="Bent Arrow 46"/>
          <p:cNvSpPr/>
          <p:nvPr/>
        </p:nvSpPr>
        <p:spPr bwMode="auto">
          <a:xfrm rot="14174696">
            <a:off x="2527964" y="2143699"/>
            <a:ext cx="1479285" cy="809910"/>
          </a:xfrm>
          <a:prstGeom prst="bentArrow">
            <a:avLst>
              <a:gd name="adj1" fmla="val 14680"/>
              <a:gd name="adj2" fmla="val 15964"/>
              <a:gd name="adj3" fmla="val 25000"/>
              <a:gd name="adj4" fmla="val 87500"/>
            </a:avLst>
          </a:prstGeom>
          <a:ln>
            <a:headEnd type="none" w="med" len="med"/>
            <a:tailEnd type="none" w="med" len="med"/>
          </a:ln>
        </p:spPr>
        <p:style>
          <a:lnRef idx="0">
            <a:schemeClr val="accent5"/>
          </a:lnRef>
          <a:fillRef idx="3">
            <a:schemeClr val="accent5"/>
          </a:fillRef>
          <a:effectRef idx="3">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endParaRPr>
          </a:p>
        </p:txBody>
      </p:sp>
      <p:sp>
        <p:nvSpPr>
          <p:cNvPr id="48" name="TextBox 47"/>
          <p:cNvSpPr txBox="1"/>
          <p:nvPr/>
        </p:nvSpPr>
        <p:spPr>
          <a:xfrm>
            <a:off x="1890188" y="2691825"/>
            <a:ext cx="1148841" cy="584775"/>
          </a:xfrm>
          <a:prstGeom prst="rect">
            <a:avLst/>
          </a:prstGeom>
          <a:noFill/>
        </p:spPr>
        <p:txBody>
          <a:bodyPr wrap="none" rtlCol="0">
            <a:spAutoFit/>
          </a:bodyPr>
          <a:lstStyle/>
          <a:p>
            <a:pPr algn="ctr"/>
            <a:r>
              <a:rPr lang="en-US" sz="1600" dirty="0" smtClean="0">
                <a:solidFill>
                  <a:schemeClr val="bg2">
                    <a:lumMod val="75000"/>
                  </a:schemeClr>
                </a:solidFill>
                <a:latin typeface="+mn-lt"/>
              </a:rPr>
              <a:t>Federated</a:t>
            </a:r>
          </a:p>
          <a:p>
            <a:pPr algn="ctr"/>
            <a:r>
              <a:rPr lang="en-US" sz="1600" dirty="0" smtClean="0">
                <a:solidFill>
                  <a:schemeClr val="bg2">
                    <a:lumMod val="75000"/>
                  </a:schemeClr>
                </a:solidFill>
                <a:latin typeface="+mn-lt"/>
              </a:rPr>
              <a:t>Query</a:t>
            </a:r>
          </a:p>
        </p:txBody>
      </p:sp>
      <p:sp>
        <p:nvSpPr>
          <p:cNvPr id="35" name="TextBox 34"/>
          <p:cNvSpPr txBox="1"/>
          <p:nvPr/>
        </p:nvSpPr>
        <p:spPr>
          <a:xfrm>
            <a:off x="6781800" y="4267200"/>
            <a:ext cx="2438400" cy="1323439"/>
          </a:xfrm>
          <a:prstGeom prst="rect">
            <a:avLst/>
          </a:prstGeom>
          <a:noFill/>
        </p:spPr>
        <p:txBody>
          <a:bodyPr wrap="square" rtlCol="0">
            <a:spAutoFit/>
          </a:bodyPr>
          <a:lstStyle/>
          <a:p>
            <a:pPr marL="169863" indent="-169863" algn="l"/>
            <a:r>
              <a:rPr lang="en-AU" sz="2000" b="0" dirty="0" smtClean="0">
                <a:latin typeface="+mn-lt"/>
              </a:rPr>
              <a:t>Cache:</a:t>
            </a:r>
          </a:p>
          <a:p>
            <a:pPr marL="169863" indent="-169863" algn="l">
              <a:buFont typeface="Arial" pitchFamily="34" charset="0"/>
              <a:buChar char="•"/>
            </a:pPr>
            <a:r>
              <a:rPr lang="en-AU" sz="2000" b="0" dirty="0" smtClean="0">
                <a:latin typeface="+mn-lt"/>
              </a:rPr>
              <a:t> Persistent</a:t>
            </a:r>
          </a:p>
          <a:p>
            <a:pPr marL="169863" indent="-169863" algn="l">
              <a:buFont typeface="Arial" pitchFamily="34" charset="0"/>
              <a:buChar char="•"/>
            </a:pPr>
            <a:r>
              <a:rPr lang="en-AU" sz="2000" b="0" dirty="0" smtClean="0">
                <a:latin typeface="+mn-lt"/>
              </a:rPr>
              <a:t> In-memory</a:t>
            </a:r>
          </a:p>
          <a:p>
            <a:pPr marL="169863" indent="-169863" algn="l">
              <a:buFont typeface="Arial" pitchFamily="34" charset="0"/>
              <a:buChar char="•"/>
            </a:pPr>
            <a:r>
              <a:rPr lang="en-AU" sz="2000" b="0" dirty="0" smtClean="0">
                <a:latin typeface="+mn-lt"/>
              </a:rPr>
              <a:t> Weighted TTL</a:t>
            </a:r>
          </a:p>
        </p:txBody>
      </p:sp>
      <p:sp>
        <p:nvSpPr>
          <p:cNvPr id="46" name="TextBox 45"/>
          <p:cNvSpPr txBox="1"/>
          <p:nvPr/>
        </p:nvSpPr>
        <p:spPr>
          <a:xfrm>
            <a:off x="0" y="3330714"/>
            <a:ext cx="2057400" cy="707886"/>
          </a:xfrm>
          <a:prstGeom prst="rect">
            <a:avLst/>
          </a:prstGeom>
          <a:noFill/>
        </p:spPr>
        <p:txBody>
          <a:bodyPr wrap="square" rtlCol="0">
            <a:spAutoFit/>
          </a:bodyPr>
          <a:lstStyle/>
          <a:p>
            <a:r>
              <a:rPr lang="en-AU" sz="2000" dirty="0" smtClean="0">
                <a:solidFill>
                  <a:schemeClr val="bg2">
                    <a:lumMod val="75000"/>
                  </a:schemeClr>
                </a:solidFill>
                <a:latin typeface="+mn-lt"/>
              </a:rPr>
              <a:t>Combines with Telemetry Data</a:t>
            </a:r>
          </a:p>
        </p:txBody>
      </p:sp>
      <p:sp>
        <p:nvSpPr>
          <p:cNvPr id="49" name="Rectangle 48"/>
          <p:cNvSpPr/>
          <p:nvPr/>
        </p:nvSpPr>
        <p:spPr>
          <a:xfrm>
            <a:off x="6553200" y="4191000"/>
            <a:ext cx="2590800" cy="17526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228600" indent="-228600" algn="ctr">
              <a:buBlip>
                <a:blip r:embed="rId7"/>
              </a:buBlip>
            </a:pPr>
            <a:endParaRPr lang="en-US" dirty="0" smtClean="0">
              <a:solidFill>
                <a:sysClr val="windowText" lastClr="000000"/>
              </a:solidFill>
            </a:endParaRPr>
          </a:p>
        </p:txBody>
      </p:sp>
    </p:spTree>
    <p:extLst>
      <p:ext uri="{BB962C8B-B14F-4D97-AF65-F5344CB8AC3E}">
        <p14:creationId xmlns:p14="http://schemas.microsoft.com/office/powerpoint/2010/main" val="2194867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ox(in)">
                                      <p:cBhvr>
                                        <p:cTn id="7" dur="500"/>
                                        <p:tgtEl>
                                          <p:spTgt spid="31"/>
                                        </p:tgtEl>
                                      </p:cBhvr>
                                    </p:animEffect>
                                  </p:childTnLst>
                                </p:cTn>
                              </p:par>
                              <p:par>
                                <p:cTn id="8" presetID="4" presetClass="entr" presetSubtype="16"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ox(in)">
                                      <p:cBhvr>
                                        <p:cTn id="10" dur="500"/>
                                        <p:tgtEl>
                                          <p:spTgt spid="27"/>
                                        </p:tgtEl>
                                      </p:cBhvr>
                                    </p:animEffect>
                                  </p:childTnLst>
                                </p:cTn>
                              </p:par>
                              <p:par>
                                <p:cTn id="11" presetID="4" presetClass="entr" presetSubtype="16" fill="hold" nodeType="withEffect">
                                  <p:stCondLst>
                                    <p:cond delay="0"/>
                                  </p:stCondLst>
                                  <p:childTnLst>
                                    <p:set>
                                      <p:cBhvr>
                                        <p:cTn id="12" dur="1" fill="hold">
                                          <p:stCondLst>
                                            <p:cond delay="0"/>
                                          </p:stCondLst>
                                        </p:cTn>
                                        <p:tgtEl>
                                          <p:spTgt spid="153603"/>
                                        </p:tgtEl>
                                        <p:attrNameLst>
                                          <p:attrName>style.visibility</p:attrName>
                                        </p:attrNameLst>
                                      </p:cBhvr>
                                      <p:to>
                                        <p:strVal val="visible"/>
                                      </p:to>
                                    </p:set>
                                    <p:animEffect transition="in" filter="box(in)">
                                      <p:cBhvr>
                                        <p:cTn id="13" dur="500"/>
                                        <p:tgtEl>
                                          <p:spTgt spid="153603"/>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box(in)">
                                      <p:cBhvr>
                                        <p:cTn id="18" dur="500"/>
                                        <p:tgtEl>
                                          <p:spTgt spid="5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box(in)">
                                      <p:cBhvr>
                                        <p:cTn id="24" dur="500"/>
                                        <p:tgtEl>
                                          <p:spTgt spid="37"/>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box(in)">
                                      <p:cBhvr>
                                        <p:cTn id="27" dur="500"/>
                                        <p:tgtEl>
                                          <p:spTgt spid="58"/>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box(in)">
                                      <p:cBhvr>
                                        <p:cTn id="30" dur="500"/>
                                        <p:tgtEl>
                                          <p:spTgt spid="59"/>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box(in)">
                                      <p:cBhvr>
                                        <p:cTn id="33" dur="500"/>
                                        <p:tgtEl>
                                          <p:spTgt spid="54"/>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box(in)">
                                      <p:cBhvr>
                                        <p:cTn id="36" dur="500"/>
                                        <p:tgtEl>
                                          <p:spTgt spid="32"/>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hidden"/>
                                      </p:to>
                                    </p:set>
                                  </p:childTnLst>
                                </p:cTn>
                              </p:par>
                            </p:childTnLst>
                          </p:cTn>
                        </p:par>
                        <p:par>
                          <p:cTn id="39" fill="hold">
                            <p:stCondLst>
                              <p:cond delay="500"/>
                            </p:stCondLst>
                            <p:childTnLst>
                              <p:par>
                                <p:cTn id="40" presetID="1" presetClass="entr" presetSubtype="0" fill="hold" nodeType="afterEffect">
                                  <p:stCondLst>
                                    <p:cond delay="0"/>
                                  </p:stCondLst>
                                  <p:childTnLst>
                                    <p:set>
                                      <p:cBhvr>
                                        <p:cTn id="41" dur="1" fill="hold">
                                          <p:stCondLst>
                                            <p:cond delay="0"/>
                                          </p:stCondLst>
                                        </p:cTn>
                                        <p:tgtEl>
                                          <p:spTgt spid="35">
                                            <p:txEl>
                                              <p:pRg st="0" end="0"/>
                                            </p:txEl>
                                          </p:spTgt>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nodeType="afterEffect">
                                  <p:stCondLst>
                                    <p:cond delay="0"/>
                                  </p:stCondLst>
                                  <p:childTnLst>
                                    <p:set>
                                      <p:cBhvr>
                                        <p:cTn id="44" dur="1" fill="hold">
                                          <p:stCondLst>
                                            <p:cond delay="0"/>
                                          </p:stCondLst>
                                        </p:cTn>
                                        <p:tgtEl>
                                          <p:spTgt spid="35">
                                            <p:txEl>
                                              <p:pRg st="1" end="1"/>
                                            </p:txEl>
                                          </p:spTgt>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35">
                                            <p:txEl>
                                              <p:pRg st="2" end="2"/>
                                            </p:txEl>
                                          </p:spTgt>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0"/>
                                  </p:stCondLst>
                                  <p:childTnLst>
                                    <p:set>
                                      <p:cBhvr>
                                        <p:cTn id="50"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box(in)">
                                      <p:cBhvr>
                                        <p:cTn id="55" dur="500"/>
                                        <p:tgtEl>
                                          <p:spTgt spid="38"/>
                                        </p:tgtEl>
                                      </p:cBhvr>
                                    </p:animEffect>
                                  </p:childTnLst>
                                </p:cTn>
                              </p:par>
                              <p:par>
                                <p:cTn id="56" presetID="4" presetClass="entr" presetSubtype="16"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box(in)">
                                      <p:cBhvr>
                                        <p:cTn id="58" dur="500"/>
                                        <p:tgtEl>
                                          <p:spTgt spid="55"/>
                                        </p:tgtEl>
                                      </p:cBhvr>
                                    </p:animEffect>
                                  </p:childTnLst>
                                </p:cTn>
                              </p:par>
                              <p:par>
                                <p:cTn id="59" presetID="4" presetClass="entr" presetSubtype="16"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box(in)">
                                      <p:cBhvr>
                                        <p:cTn id="61" dur="500"/>
                                        <p:tgtEl>
                                          <p:spTgt spid="41"/>
                                        </p:tgtEl>
                                      </p:cBhvr>
                                    </p:animEffect>
                                  </p:childTnLst>
                                </p:cTn>
                              </p:par>
                              <p:par>
                                <p:cTn id="62" presetID="4" presetClass="entr" presetSubtype="16"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box(in)">
                                      <p:cBhvr>
                                        <p:cTn id="64" dur="500"/>
                                        <p:tgtEl>
                                          <p:spTgt spid="40"/>
                                        </p:tgtEl>
                                      </p:cBhvr>
                                    </p:animEffect>
                                  </p:childTnLst>
                                </p:cTn>
                              </p:par>
                              <p:par>
                                <p:cTn id="65" presetID="4" presetClass="entr" presetSubtype="16"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ox(in)">
                                      <p:cBhvr>
                                        <p:cTn id="67" dur="500"/>
                                        <p:tgtEl>
                                          <p:spTgt spid="8"/>
                                        </p:tgtEl>
                                      </p:cBhvr>
                                    </p:animEffect>
                                  </p:childTnLst>
                                </p:cTn>
                              </p:par>
                              <p:par>
                                <p:cTn id="68" presetID="4" presetClass="entr" presetSubtype="16" fill="hold"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box(in)">
                                      <p:cBhvr>
                                        <p:cTn id="70" dur="500"/>
                                        <p:tgtEl>
                                          <p:spTgt spid="5"/>
                                        </p:tgtEl>
                                      </p:cBhvr>
                                    </p:animEffect>
                                  </p:childTnLst>
                                </p:cTn>
                              </p:par>
                              <p:par>
                                <p:cTn id="71" presetID="4" presetClass="entr" presetSubtype="16"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box(in)">
                                      <p:cBhvr>
                                        <p:cTn id="73" dur="500"/>
                                        <p:tgtEl>
                                          <p:spTgt spid="39"/>
                                        </p:tgtEl>
                                      </p:cBhvr>
                                    </p:animEffect>
                                  </p:childTnLst>
                                </p:cTn>
                              </p:par>
                            </p:childTnLst>
                          </p:cTn>
                        </p:par>
                        <p:par>
                          <p:cTn id="74" fill="hold">
                            <p:stCondLst>
                              <p:cond delay="500"/>
                            </p:stCondLst>
                            <p:childTnLst>
                              <p:par>
                                <p:cTn id="75" presetID="1" presetClass="exit" presetSubtype="0" fill="hold" nodeType="afterEffect">
                                  <p:stCondLst>
                                    <p:cond delay="0"/>
                                  </p:stCondLst>
                                  <p:childTnLst>
                                    <p:set>
                                      <p:cBhvr>
                                        <p:cTn id="76" dur="1" fill="hold">
                                          <p:stCondLst>
                                            <p:cond delay="0"/>
                                          </p:stCondLst>
                                        </p:cTn>
                                        <p:tgtEl>
                                          <p:spTgt spid="35">
                                            <p:txEl>
                                              <p:pRg st="0" end="0"/>
                                            </p:txEl>
                                          </p:spTgt>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35">
                                            <p:txEl>
                                              <p:pRg st="1" end="1"/>
                                            </p:txEl>
                                          </p:spTgt>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35">
                                            <p:txEl>
                                              <p:pRg st="2" end="2"/>
                                            </p:txEl>
                                          </p:spTgt>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35">
                                            <p:txEl>
                                              <p:pRg st="3" end="3"/>
                                            </p:txEl>
                                          </p:spTgt>
                                        </p:tgtEl>
                                        <p:attrNameLst>
                                          <p:attrName>style.visibility</p:attrName>
                                        </p:attrNameLst>
                                      </p:cBhvr>
                                      <p:to>
                                        <p:strVal val="hidden"/>
                                      </p:to>
                                    </p:set>
                                  </p:childTnLst>
                                </p:cTn>
                              </p:par>
                            </p:childTnLst>
                          </p:cTn>
                        </p:par>
                        <p:par>
                          <p:cTn id="83" fill="hold">
                            <p:stCondLst>
                              <p:cond delay="500"/>
                            </p:stCondLst>
                            <p:childTnLst>
                              <p:par>
                                <p:cTn id="84" presetID="1" presetClass="entr" presetSubtype="0" fill="hold" nodeType="afterEffect">
                                  <p:stCondLst>
                                    <p:cond delay="0"/>
                                  </p:stCondLst>
                                  <p:childTnLst>
                                    <p:set>
                                      <p:cBhvr>
                                        <p:cTn id="85" dur="1" fill="hold">
                                          <p:stCondLst>
                                            <p:cond delay="0"/>
                                          </p:stCondLst>
                                        </p:cTn>
                                        <p:tgtEl>
                                          <p:spTgt spid="44">
                                            <p:txEl>
                                              <p:pRg st="0" end="0"/>
                                            </p:txEl>
                                          </p:spTgt>
                                        </p:tgtEl>
                                        <p:attrNameLst>
                                          <p:attrName>style.visibility</p:attrName>
                                        </p:attrNameLst>
                                      </p:cBhvr>
                                      <p:to>
                                        <p:strVal val="visible"/>
                                      </p:to>
                                    </p:set>
                                  </p:childTnLst>
                                </p:cTn>
                              </p:par>
                            </p:childTnLst>
                          </p:cTn>
                        </p:par>
                        <p:par>
                          <p:cTn id="86" fill="hold">
                            <p:stCondLst>
                              <p:cond delay="500"/>
                            </p:stCondLst>
                            <p:childTnLst>
                              <p:par>
                                <p:cTn id="87" presetID="1" presetClass="entr" presetSubtype="0" fill="hold" nodeType="afterEffect">
                                  <p:stCondLst>
                                    <p:cond delay="0"/>
                                  </p:stCondLst>
                                  <p:childTnLst>
                                    <p:set>
                                      <p:cBhvr>
                                        <p:cTn id="88" dur="1" fill="hold">
                                          <p:stCondLst>
                                            <p:cond delay="0"/>
                                          </p:stCondLst>
                                        </p:cTn>
                                        <p:tgtEl>
                                          <p:spTgt spid="44">
                                            <p:txEl>
                                              <p:pRg st="1" end="1"/>
                                            </p:txEl>
                                          </p:spTgt>
                                        </p:tgtEl>
                                        <p:attrNameLst>
                                          <p:attrName>style.visibility</p:attrName>
                                        </p:attrNameLst>
                                      </p:cBhvr>
                                      <p:to>
                                        <p:strVal val="visible"/>
                                      </p:to>
                                    </p:set>
                                  </p:childTnLst>
                                </p:cTn>
                              </p:par>
                            </p:childTnLst>
                          </p:cTn>
                        </p:par>
                        <p:par>
                          <p:cTn id="89" fill="hold">
                            <p:stCondLst>
                              <p:cond delay="500"/>
                            </p:stCondLst>
                            <p:childTnLst>
                              <p:par>
                                <p:cTn id="90" presetID="1" presetClass="entr" presetSubtype="0" fill="hold" nodeType="afterEffect">
                                  <p:stCondLst>
                                    <p:cond delay="0"/>
                                  </p:stCondLst>
                                  <p:childTnLst>
                                    <p:set>
                                      <p:cBhvr>
                                        <p:cTn id="91"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 presetClass="entr" presetSubtype="8" decel="50000" fill="hold" grpId="0" nodeType="click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0-#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2" presetClass="entr" presetSubtype="8" decel="50000" fill="hold" nodeType="withEffect">
                                  <p:stCondLst>
                                    <p:cond delay="0"/>
                                  </p:stCondLst>
                                  <p:childTnLst>
                                    <p:set>
                                      <p:cBhvr>
                                        <p:cTn id="99" dur="1" fill="hold">
                                          <p:stCondLst>
                                            <p:cond delay="0"/>
                                          </p:stCondLst>
                                        </p:cTn>
                                        <p:tgtEl>
                                          <p:spTgt spid="28"/>
                                        </p:tgtEl>
                                        <p:attrNameLst>
                                          <p:attrName>style.visibility</p:attrName>
                                        </p:attrNameLst>
                                      </p:cBhvr>
                                      <p:to>
                                        <p:strVal val="visible"/>
                                      </p:to>
                                    </p:set>
                                    <p:anim calcmode="lin" valueType="num">
                                      <p:cBhvr additive="base">
                                        <p:cTn id="100" dur="500" fill="hold"/>
                                        <p:tgtEl>
                                          <p:spTgt spid="28"/>
                                        </p:tgtEl>
                                        <p:attrNameLst>
                                          <p:attrName>ppt_x</p:attrName>
                                        </p:attrNameLst>
                                      </p:cBhvr>
                                      <p:tavLst>
                                        <p:tav tm="0">
                                          <p:val>
                                            <p:strVal val="0-#ppt_w/2"/>
                                          </p:val>
                                        </p:tav>
                                        <p:tav tm="100000">
                                          <p:val>
                                            <p:strVal val="#ppt_x"/>
                                          </p:val>
                                        </p:tav>
                                      </p:tavLst>
                                    </p:anim>
                                    <p:anim calcmode="lin" valueType="num">
                                      <p:cBhvr additive="base">
                                        <p:cTn id="101" dur="500" fill="hold"/>
                                        <p:tgtEl>
                                          <p:spTgt spid="28"/>
                                        </p:tgtEl>
                                        <p:attrNameLst>
                                          <p:attrName>ppt_y</p:attrName>
                                        </p:attrNameLst>
                                      </p:cBhvr>
                                      <p:tavLst>
                                        <p:tav tm="0">
                                          <p:val>
                                            <p:strVal val="#ppt_y"/>
                                          </p:val>
                                        </p:tav>
                                        <p:tav tm="100000">
                                          <p:val>
                                            <p:strVal val="#ppt_y"/>
                                          </p:val>
                                        </p:tav>
                                      </p:tavLst>
                                    </p:anim>
                                  </p:childTnLst>
                                </p:cTn>
                              </p:par>
                              <p:par>
                                <p:cTn id="102" presetID="2" presetClass="entr" presetSubtype="8" decel="5000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 calcmode="lin" valueType="num">
                                      <p:cBhvr additive="base">
                                        <p:cTn id="104" dur="500" fill="hold"/>
                                        <p:tgtEl>
                                          <p:spTgt spid="26"/>
                                        </p:tgtEl>
                                        <p:attrNameLst>
                                          <p:attrName>ppt_x</p:attrName>
                                        </p:attrNameLst>
                                      </p:cBhvr>
                                      <p:tavLst>
                                        <p:tav tm="0">
                                          <p:val>
                                            <p:strVal val="0-#ppt_w/2"/>
                                          </p:val>
                                        </p:tav>
                                        <p:tav tm="100000">
                                          <p:val>
                                            <p:strVal val="#ppt_x"/>
                                          </p:val>
                                        </p:tav>
                                      </p:tavLst>
                                    </p:anim>
                                    <p:anim calcmode="lin" valueType="num">
                                      <p:cBhvr additive="base">
                                        <p:cTn id="105" dur="500" fill="hold"/>
                                        <p:tgtEl>
                                          <p:spTgt spid="26"/>
                                        </p:tgtEl>
                                        <p:attrNameLst>
                                          <p:attrName>ppt_y</p:attrName>
                                        </p:attrNameLst>
                                      </p:cBhvr>
                                      <p:tavLst>
                                        <p:tav tm="0">
                                          <p:val>
                                            <p:strVal val="#ppt_y"/>
                                          </p:val>
                                        </p:tav>
                                        <p:tav tm="100000">
                                          <p:val>
                                            <p:strVal val="#ppt_y"/>
                                          </p:val>
                                        </p:tav>
                                      </p:tavLst>
                                    </p:anim>
                                  </p:childTnLst>
                                </p:cTn>
                              </p:par>
                              <p:par>
                                <p:cTn id="106" presetID="2" presetClass="entr" presetSubtype="8" decel="50000" fill="hold" nodeType="withEffect">
                                  <p:stCondLst>
                                    <p:cond delay="0"/>
                                  </p:stCondLst>
                                  <p:childTnLst>
                                    <p:set>
                                      <p:cBhvr>
                                        <p:cTn id="107" dur="1" fill="hold">
                                          <p:stCondLst>
                                            <p:cond delay="0"/>
                                          </p:stCondLst>
                                        </p:cTn>
                                        <p:tgtEl>
                                          <p:spTgt spid="30"/>
                                        </p:tgtEl>
                                        <p:attrNameLst>
                                          <p:attrName>style.visibility</p:attrName>
                                        </p:attrNameLst>
                                      </p:cBhvr>
                                      <p:to>
                                        <p:strVal val="visible"/>
                                      </p:to>
                                    </p:set>
                                    <p:anim calcmode="lin" valueType="num">
                                      <p:cBhvr additive="base">
                                        <p:cTn id="108" dur="500" fill="hold"/>
                                        <p:tgtEl>
                                          <p:spTgt spid="30"/>
                                        </p:tgtEl>
                                        <p:attrNameLst>
                                          <p:attrName>ppt_x</p:attrName>
                                        </p:attrNameLst>
                                      </p:cBhvr>
                                      <p:tavLst>
                                        <p:tav tm="0">
                                          <p:val>
                                            <p:strVal val="0-#ppt_w/2"/>
                                          </p:val>
                                        </p:tav>
                                        <p:tav tm="100000">
                                          <p:val>
                                            <p:strVal val="#ppt_x"/>
                                          </p:val>
                                        </p:tav>
                                      </p:tavLst>
                                    </p:anim>
                                    <p:anim calcmode="lin" valueType="num">
                                      <p:cBhvr additive="base">
                                        <p:cTn id="109" dur="500" fill="hold"/>
                                        <p:tgtEl>
                                          <p:spTgt spid="30"/>
                                        </p:tgtEl>
                                        <p:attrNameLst>
                                          <p:attrName>ppt_y</p:attrName>
                                        </p:attrNameLst>
                                      </p:cBhvr>
                                      <p:tavLst>
                                        <p:tav tm="0">
                                          <p:val>
                                            <p:strVal val="#ppt_y"/>
                                          </p:val>
                                        </p:tav>
                                        <p:tav tm="100000">
                                          <p:val>
                                            <p:strVal val="#ppt_y"/>
                                          </p:val>
                                        </p:tav>
                                      </p:tavLst>
                                    </p:anim>
                                  </p:childTnLst>
                                </p:cTn>
                              </p:par>
                              <p:par>
                                <p:cTn id="110" presetID="2" presetClass="entr" presetSubtype="8" decel="50000" fill="hold" nodeType="withEffect">
                                  <p:stCondLst>
                                    <p:cond delay="0"/>
                                  </p:stCondLst>
                                  <p:childTnLst>
                                    <p:set>
                                      <p:cBhvr>
                                        <p:cTn id="111" dur="1" fill="hold">
                                          <p:stCondLst>
                                            <p:cond delay="0"/>
                                          </p:stCondLst>
                                        </p:cTn>
                                        <p:tgtEl>
                                          <p:spTgt spid="33"/>
                                        </p:tgtEl>
                                        <p:attrNameLst>
                                          <p:attrName>style.visibility</p:attrName>
                                        </p:attrNameLst>
                                      </p:cBhvr>
                                      <p:to>
                                        <p:strVal val="visible"/>
                                      </p:to>
                                    </p:set>
                                    <p:anim calcmode="lin" valueType="num">
                                      <p:cBhvr additive="base">
                                        <p:cTn id="112" dur="500" fill="hold"/>
                                        <p:tgtEl>
                                          <p:spTgt spid="33"/>
                                        </p:tgtEl>
                                        <p:attrNameLst>
                                          <p:attrName>ppt_x</p:attrName>
                                        </p:attrNameLst>
                                      </p:cBhvr>
                                      <p:tavLst>
                                        <p:tav tm="0">
                                          <p:val>
                                            <p:strVal val="0-#ppt_w/2"/>
                                          </p:val>
                                        </p:tav>
                                        <p:tav tm="100000">
                                          <p:val>
                                            <p:strVal val="#ppt_x"/>
                                          </p:val>
                                        </p:tav>
                                      </p:tavLst>
                                    </p:anim>
                                    <p:anim calcmode="lin" valueType="num">
                                      <p:cBhvr additive="base">
                                        <p:cTn id="113" dur="500" fill="hold"/>
                                        <p:tgtEl>
                                          <p:spTgt spid="33"/>
                                        </p:tgtEl>
                                        <p:attrNameLst>
                                          <p:attrName>ppt_y</p:attrName>
                                        </p:attrNameLst>
                                      </p:cBhvr>
                                      <p:tavLst>
                                        <p:tav tm="0">
                                          <p:val>
                                            <p:strVal val="#ppt_y"/>
                                          </p:val>
                                        </p:tav>
                                        <p:tav tm="100000">
                                          <p:val>
                                            <p:strVal val="#ppt_y"/>
                                          </p:val>
                                        </p:tav>
                                      </p:tavLst>
                                    </p:anim>
                                  </p:childTnLst>
                                </p:cTn>
                              </p:par>
                              <p:par>
                                <p:cTn id="114" presetID="2" presetClass="entr" presetSubtype="8" decel="50000" fill="hold" grpId="0" nodeType="withEffect">
                                  <p:stCondLst>
                                    <p:cond delay="0"/>
                                  </p:stCondLst>
                                  <p:childTnLst>
                                    <p:set>
                                      <p:cBhvr>
                                        <p:cTn id="115" dur="1" fill="hold">
                                          <p:stCondLst>
                                            <p:cond delay="0"/>
                                          </p:stCondLst>
                                        </p:cTn>
                                        <p:tgtEl>
                                          <p:spTgt spid="12"/>
                                        </p:tgtEl>
                                        <p:attrNameLst>
                                          <p:attrName>style.visibility</p:attrName>
                                        </p:attrNameLst>
                                      </p:cBhvr>
                                      <p:to>
                                        <p:strVal val="visible"/>
                                      </p:to>
                                    </p:set>
                                    <p:anim calcmode="lin" valueType="num">
                                      <p:cBhvr additive="base">
                                        <p:cTn id="116" dur="500" fill="hold"/>
                                        <p:tgtEl>
                                          <p:spTgt spid="12"/>
                                        </p:tgtEl>
                                        <p:attrNameLst>
                                          <p:attrName>ppt_x</p:attrName>
                                        </p:attrNameLst>
                                      </p:cBhvr>
                                      <p:tavLst>
                                        <p:tav tm="0">
                                          <p:val>
                                            <p:strVal val="0-#ppt_w/2"/>
                                          </p:val>
                                        </p:tav>
                                        <p:tav tm="100000">
                                          <p:val>
                                            <p:strVal val="#ppt_x"/>
                                          </p:val>
                                        </p:tav>
                                      </p:tavLst>
                                    </p:anim>
                                    <p:anim calcmode="lin" valueType="num">
                                      <p:cBhvr additive="base">
                                        <p:cTn id="117" dur="500" fill="hold"/>
                                        <p:tgtEl>
                                          <p:spTgt spid="12"/>
                                        </p:tgtEl>
                                        <p:attrNameLst>
                                          <p:attrName>ppt_y</p:attrName>
                                        </p:attrNameLst>
                                      </p:cBhvr>
                                      <p:tavLst>
                                        <p:tav tm="0">
                                          <p:val>
                                            <p:strVal val="#ppt_y"/>
                                          </p:val>
                                        </p:tav>
                                        <p:tav tm="100000">
                                          <p:val>
                                            <p:strVal val="#ppt_y"/>
                                          </p:val>
                                        </p:tav>
                                      </p:tavLst>
                                    </p:anim>
                                  </p:childTnLst>
                                </p:cTn>
                              </p:par>
                              <p:par>
                                <p:cTn id="118" presetID="2" presetClass="entr" presetSubtype="8" decel="50000" fill="hold" grpId="0" nodeType="withEffect">
                                  <p:stCondLst>
                                    <p:cond delay="0"/>
                                  </p:stCondLst>
                                  <p:childTnLst>
                                    <p:set>
                                      <p:cBhvr>
                                        <p:cTn id="119" dur="1" fill="hold">
                                          <p:stCondLst>
                                            <p:cond delay="0"/>
                                          </p:stCondLst>
                                        </p:cTn>
                                        <p:tgtEl>
                                          <p:spTgt spid="10"/>
                                        </p:tgtEl>
                                        <p:attrNameLst>
                                          <p:attrName>style.visibility</p:attrName>
                                        </p:attrNameLst>
                                      </p:cBhvr>
                                      <p:to>
                                        <p:strVal val="visible"/>
                                      </p:to>
                                    </p:set>
                                    <p:anim calcmode="lin" valueType="num">
                                      <p:cBhvr additive="base">
                                        <p:cTn id="120" dur="500" fill="hold"/>
                                        <p:tgtEl>
                                          <p:spTgt spid="10"/>
                                        </p:tgtEl>
                                        <p:attrNameLst>
                                          <p:attrName>ppt_x</p:attrName>
                                        </p:attrNameLst>
                                      </p:cBhvr>
                                      <p:tavLst>
                                        <p:tav tm="0">
                                          <p:val>
                                            <p:strVal val="0-#ppt_w/2"/>
                                          </p:val>
                                        </p:tav>
                                        <p:tav tm="100000">
                                          <p:val>
                                            <p:strVal val="#ppt_x"/>
                                          </p:val>
                                        </p:tav>
                                      </p:tavLst>
                                    </p:anim>
                                    <p:anim calcmode="lin" valueType="num">
                                      <p:cBhvr additive="base">
                                        <p:cTn id="121" dur="500" fill="hold"/>
                                        <p:tgtEl>
                                          <p:spTgt spid="10"/>
                                        </p:tgtEl>
                                        <p:attrNameLst>
                                          <p:attrName>ppt_y</p:attrName>
                                        </p:attrNameLst>
                                      </p:cBhvr>
                                      <p:tavLst>
                                        <p:tav tm="0">
                                          <p:val>
                                            <p:strVal val="#ppt_y"/>
                                          </p:val>
                                        </p:tav>
                                        <p:tav tm="100000">
                                          <p:val>
                                            <p:strVal val="#ppt_y"/>
                                          </p:val>
                                        </p:tav>
                                      </p:tavLst>
                                    </p:anim>
                                  </p:childTnLst>
                                </p:cTn>
                              </p:par>
                              <p:par>
                                <p:cTn id="122" presetID="2" presetClass="entr" presetSubtype="8" decel="50000" fill="hold" grpId="0" nodeType="withEffect">
                                  <p:stCondLst>
                                    <p:cond delay="0"/>
                                  </p:stCondLst>
                                  <p:childTnLst>
                                    <p:set>
                                      <p:cBhvr>
                                        <p:cTn id="123" dur="1" fill="hold">
                                          <p:stCondLst>
                                            <p:cond delay="0"/>
                                          </p:stCondLst>
                                        </p:cTn>
                                        <p:tgtEl>
                                          <p:spTgt spid="36"/>
                                        </p:tgtEl>
                                        <p:attrNameLst>
                                          <p:attrName>style.visibility</p:attrName>
                                        </p:attrNameLst>
                                      </p:cBhvr>
                                      <p:to>
                                        <p:strVal val="visible"/>
                                      </p:to>
                                    </p:set>
                                    <p:anim calcmode="lin" valueType="num">
                                      <p:cBhvr additive="base">
                                        <p:cTn id="124" dur="500" fill="hold"/>
                                        <p:tgtEl>
                                          <p:spTgt spid="36"/>
                                        </p:tgtEl>
                                        <p:attrNameLst>
                                          <p:attrName>ppt_x</p:attrName>
                                        </p:attrNameLst>
                                      </p:cBhvr>
                                      <p:tavLst>
                                        <p:tav tm="0">
                                          <p:val>
                                            <p:strVal val="0-#ppt_w/2"/>
                                          </p:val>
                                        </p:tav>
                                        <p:tav tm="100000">
                                          <p:val>
                                            <p:strVal val="#ppt_x"/>
                                          </p:val>
                                        </p:tav>
                                      </p:tavLst>
                                    </p:anim>
                                    <p:anim calcmode="lin" valueType="num">
                                      <p:cBhvr additive="base">
                                        <p:cTn id="125" dur="500" fill="hold"/>
                                        <p:tgtEl>
                                          <p:spTgt spid="36"/>
                                        </p:tgtEl>
                                        <p:attrNameLst>
                                          <p:attrName>ppt_y</p:attrName>
                                        </p:attrNameLst>
                                      </p:cBhvr>
                                      <p:tavLst>
                                        <p:tav tm="0">
                                          <p:val>
                                            <p:strVal val="#ppt_y"/>
                                          </p:val>
                                        </p:tav>
                                        <p:tav tm="100000">
                                          <p:val>
                                            <p:strVal val="#ppt_y"/>
                                          </p:val>
                                        </p:tav>
                                      </p:tavLst>
                                    </p:anim>
                                  </p:childTnLst>
                                </p:cTn>
                              </p:par>
                            </p:childTnLst>
                          </p:cTn>
                        </p:par>
                        <p:par>
                          <p:cTn id="126" fill="hold">
                            <p:stCondLst>
                              <p:cond delay="500"/>
                            </p:stCondLst>
                            <p:childTnLst>
                              <p:par>
                                <p:cTn id="127" presetID="1" presetClass="exit" presetSubtype="0" fill="hold" nodeType="afterEffect">
                                  <p:stCondLst>
                                    <p:cond delay="0"/>
                                  </p:stCondLst>
                                  <p:childTnLst>
                                    <p:set>
                                      <p:cBhvr>
                                        <p:cTn id="128" dur="1" fill="hold">
                                          <p:stCondLst>
                                            <p:cond delay="0"/>
                                          </p:stCondLst>
                                        </p:cTn>
                                        <p:tgtEl>
                                          <p:spTgt spid="44">
                                            <p:txEl>
                                              <p:pRg st="0" end="0"/>
                                            </p:txEl>
                                          </p:spTgt>
                                        </p:tgtEl>
                                        <p:attrNameLst>
                                          <p:attrName>style.visibility</p:attrName>
                                        </p:attrNameLst>
                                      </p:cBhvr>
                                      <p:to>
                                        <p:strVal val="hidden"/>
                                      </p:to>
                                    </p:set>
                                  </p:childTnLst>
                                </p:cTn>
                              </p:par>
                            </p:childTnLst>
                          </p:cTn>
                        </p:par>
                        <p:par>
                          <p:cTn id="129" fill="hold">
                            <p:stCondLst>
                              <p:cond delay="500"/>
                            </p:stCondLst>
                            <p:childTnLst>
                              <p:par>
                                <p:cTn id="130" presetID="1" presetClass="exit" presetSubtype="0" fill="hold" nodeType="afterEffect">
                                  <p:stCondLst>
                                    <p:cond delay="0"/>
                                  </p:stCondLst>
                                  <p:childTnLst>
                                    <p:set>
                                      <p:cBhvr>
                                        <p:cTn id="131" dur="1" fill="hold">
                                          <p:stCondLst>
                                            <p:cond delay="0"/>
                                          </p:stCondLst>
                                        </p:cTn>
                                        <p:tgtEl>
                                          <p:spTgt spid="44">
                                            <p:txEl>
                                              <p:pRg st="1" end="1"/>
                                            </p:txEl>
                                          </p:spTgt>
                                        </p:tgtEl>
                                        <p:attrNameLst>
                                          <p:attrName>style.visibility</p:attrName>
                                        </p:attrNameLst>
                                      </p:cBhvr>
                                      <p:to>
                                        <p:strVal val="hidden"/>
                                      </p:to>
                                    </p:set>
                                  </p:childTnLst>
                                </p:cTn>
                              </p:par>
                            </p:childTnLst>
                          </p:cTn>
                        </p:par>
                        <p:par>
                          <p:cTn id="132" fill="hold">
                            <p:stCondLst>
                              <p:cond delay="500"/>
                            </p:stCondLst>
                            <p:childTnLst>
                              <p:par>
                                <p:cTn id="133" presetID="1" presetClass="exit" presetSubtype="0" fill="hold" nodeType="afterEffect">
                                  <p:stCondLst>
                                    <p:cond delay="0"/>
                                  </p:stCondLst>
                                  <p:childTnLst>
                                    <p:set>
                                      <p:cBhvr>
                                        <p:cTn id="134" dur="1" fill="hold">
                                          <p:stCondLst>
                                            <p:cond delay="0"/>
                                          </p:stCondLst>
                                        </p:cTn>
                                        <p:tgtEl>
                                          <p:spTgt spid="44">
                                            <p:txEl>
                                              <p:pRg st="2" end="2"/>
                                            </p:txEl>
                                          </p:spTgt>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4" presetClass="entr" presetSubtype="16" fill="hold" grpId="0" nodeType="click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box(in)">
                                      <p:cBhvr>
                                        <p:cTn id="139" dur="500"/>
                                        <p:tgtEl>
                                          <p:spTgt spid="43"/>
                                        </p:tgtEl>
                                      </p:cBhvr>
                                    </p:animEffect>
                                  </p:childTnLst>
                                </p:cTn>
                              </p:par>
                              <p:par>
                                <p:cTn id="140" presetID="4" presetClass="entr" presetSubtype="16" fill="hold" grpId="0" nodeType="with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box(in)">
                                      <p:cBhvr>
                                        <p:cTn id="142" dur="500"/>
                                        <p:tgtEl>
                                          <p:spTgt spid="42"/>
                                        </p:tgtEl>
                                      </p:cBhvr>
                                    </p:animEffect>
                                  </p:childTnLst>
                                </p:cTn>
                              </p:par>
                            </p:childTnLst>
                          </p:cTn>
                        </p:par>
                        <p:par>
                          <p:cTn id="143" fill="hold">
                            <p:stCondLst>
                              <p:cond delay="500"/>
                            </p:stCondLst>
                            <p:childTnLst>
                              <p:par>
                                <p:cTn id="144" presetID="1" presetClass="entr" presetSubtype="0" fill="hold" nodeType="afterEffect">
                                  <p:stCondLst>
                                    <p:cond delay="0"/>
                                  </p:stCondLst>
                                  <p:childTnLst>
                                    <p:set>
                                      <p:cBhvr>
                                        <p:cTn id="145"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146" fill="hold">
                      <p:stCondLst>
                        <p:cond delay="indefinite"/>
                      </p:stCondLst>
                      <p:childTnLst>
                        <p:par>
                          <p:cTn id="147" fill="hold">
                            <p:stCondLst>
                              <p:cond delay="0"/>
                            </p:stCondLst>
                            <p:childTnLst>
                              <p:par>
                                <p:cTn id="148" presetID="4" presetClass="entr" presetSubtype="16" fill="hold" grpId="0" nodeType="click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box(in)">
                                      <p:cBhvr>
                                        <p:cTn id="150" dur="500"/>
                                        <p:tgtEl>
                                          <p:spTgt spid="48"/>
                                        </p:tgtEl>
                                      </p:cBhvr>
                                    </p:animEffect>
                                  </p:childTnLst>
                                </p:cTn>
                              </p:par>
                              <p:par>
                                <p:cTn id="151" presetID="4" presetClass="entr" presetSubtype="16" fill="hold" grpId="0" nodeType="with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box(in)">
                                      <p:cBhvr>
                                        <p:cTn id="153" dur="500"/>
                                        <p:tgtEl>
                                          <p:spTgt spid="47"/>
                                        </p:tgtEl>
                                      </p:cBhvr>
                                    </p:animEffect>
                                  </p:childTnLst>
                                </p:cTn>
                              </p:par>
                            </p:childTnLst>
                          </p:cTn>
                        </p:par>
                        <p:par>
                          <p:cTn id="154" fill="hold">
                            <p:stCondLst>
                              <p:cond delay="500"/>
                            </p:stCondLst>
                            <p:childTnLst>
                              <p:par>
                                <p:cTn id="155" presetID="1" presetClass="exit" presetSubtype="0" fill="hold" nodeType="afterEffect">
                                  <p:stCondLst>
                                    <p:cond delay="0"/>
                                  </p:stCondLst>
                                  <p:childTnLst>
                                    <p:set>
                                      <p:cBhvr>
                                        <p:cTn id="156" dur="1" fill="hold">
                                          <p:stCondLst>
                                            <p:cond delay="0"/>
                                          </p:stCondLst>
                                        </p:cTn>
                                        <p:tgtEl>
                                          <p:spTgt spid="45">
                                            <p:txEl>
                                              <p:pRg st="0" end="0"/>
                                            </p:txEl>
                                          </p:spTgt>
                                        </p:tgtEl>
                                        <p:attrNameLst>
                                          <p:attrName>style.visibility</p:attrName>
                                        </p:attrNameLst>
                                      </p:cBhvr>
                                      <p:to>
                                        <p:strVal val="hidden"/>
                                      </p:to>
                                    </p:set>
                                  </p:childTnLst>
                                </p:cTn>
                              </p:par>
                            </p:childTnLst>
                          </p:cTn>
                        </p:par>
                        <p:par>
                          <p:cTn id="157" fill="hold">
                            <p:stCondLst>
                              <p:cond delay="500"/>
                            </p:stCondLst>
                            <p:childTnLst>
                              <p:par>
                                <p:cTn id="158" presetID="1" presetClass="entr" presetSubtype="0" fill="hold" grpId="0" nodeType="afterEffect">
                                  <p:stCondLst>
                                    <p:cond delay="0"/>
                                  </p:stCondLst>
                                  <p:childTnLst>
                                    <p:set>
                                      <p:cBhvr>
                                        <p:cTn id="159"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7" grpId="0" animBg="1"/>
      <p:bldP spid="36" grpId="0"/>
      <p:bldP spid="26" grpId="0" animBg="1"/>
      <p:bldP spid="58" grpId="0" animBg="1"/>
      <p:bldP spid="59" grpId="0"/>
      <p:bldP spid="54" grpId="0" animBg="1"/>
      <p:bldP spid="10" grpId="0" animBg="1"/>
      <p:bldP spid="12" grpId="0" animBg="1"/>
      <p:bldP spid="31" grpId="0"/>
      <p:bldP spid="32" grpId="0" animBg="1"/>
      <p:bldP spid="7" grpId="0" animBg="1"/>
      <p:bldP spid="37" grpId="0"/>
      <p:bldP spid="38" grpId="0"/>
      <p:bldP spid="42" grpId="0" animBg="1"/>
      <p:bldP spid="43" grpId="0"/>
      <p:bldP spid="47" grpId="0" animBg="1"/>
      <p:bldP spid="48" grpId="0"/>
      <p:bldP spid="46" grpId="0"/>
      <p:bldP spid="4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URL Filtering Categories</a:t>
            </a:r>
            <a:endParaRPr lang="en-AU" sz="3200" dirty="0"/>
          </a:p>
        </p:txBody>
      </p:sp>
      <p:pic>
        <p:nvPicPr>
          <p:cNvPr id="4" name="Picture 8"/>
          <p:cNvPicPr>
            <a:picLocks noChangeAspect="1" noChangeArrowheads="1"/>
          </p:cNvPicPr>
          <p:nvPr/>
        </p:nvPicPr>
        <p:blipFill>
          <a:blip r:embed="rId3" cstate="print"/>
          <a:srcRect/>
          <a:stretch>
            <a:fillRect/>
          </a:stretch>
        </p:blipFill>
        <p:spPr bwMode="auto">
          <a:xfrm>
            <a:off x="161048" y="994659"/>
            <a:ext cx="2057400" cy="3695700"/>
          </a:xfrm>
          <a:prstGeom prst="rect">
            <a:avLst/>
          </a:prstGeom>
          <a:noFill/>
          <a:ln w="9525">
            <a:noFill/>
            <a:miter lim="800000"/>
            <a:headEnd/>
            <a:tailEnd/>
          </a:ln>
          <a:effectLst/>
        </p:spPr>
      </p:pic>
      <p:pic>
        <p:nvPicPr>
          <p:cNvPr id="5" name="Picture 4"/>
          <p:cNvPicPr>
            <a:picLocks noChangeAspect="1" noChangeArrowheads="1"/>
          </p:cNvPicPr>
          <p:nvPr/>
        </p:nvPicPr>
        <p:blipFill>
          <a:blip r:embed="rId4" cstate="print"/>
          <a:srcRect/>
          <a:stretch>
            <a:fillRect/>
          </a:stretch>
        </p:blipFill>
        <p:spPr bwMode="auto">
          <a:xfrm>
            <a:off x="2251246" y="1000391"/>
            <a:ext cx="1933575" cy="2486025"/>
          </a:xfrm>
          <a:prstGeom prst="rect">
            <a:avLst/>
          </a:prstGeom>
          <a:noFill/>
          <a:ln w="9525">
            <a:noFill/>
            <a:miter lim="800000"/>
            <a:headEnd/>
            <a:tailEnd/>
          </a:ln>
          <a:effectLst/>
        </p:spPr>
      </p:pic>
      <p:pic>
        <p:nvPicPr>
          <p:cNvPr id="6" name="Picture 6"/>
          <p:cNvPicPr>
            <a:picLocks noChangeAspect="1" noChangeArrowheads="1"/>
          </p:cNvPicPr>
          <p:nvPr/>
        </p:nvPicPr>
        <p:blipFill>
          <a:blip r:embed="rId5" cstate="print"/>
          <a:srcRect/>
          <a:stretch>
            <a:fillRect/>
          </a:stretch>
        </p:blipFill>
        <p:spPr bwMode="auto">
          <a:xfrm>
            <a:off x="4211751" y="1006007"/>
            <a:ext cx="2543175" cy="4286250"/>
          </a:xfrm>
          <a:prstGeom prst="rect">
            <a:avLst/>
          </a:prstGeom>
          <a:noFill/>
          <a:ln w="9525">
            <a:noFill/>
            <a:miter lim="800000"/>
            <a:headEnd/>
            <a:tailEnd/>
          </a:ln>
          <a:effectLst/>
        </p:spPr>
      </p:pic>
      <p:pic>
        <p:nvPicPr>
          <p:cNvPr id="7" name="Picture 7"/>
          <p:cNvPicPr>
            <a:picLocks noChangeAspect="1" noChangeArrowheads="1"/>
          </p:cNvPicPr>
          <p:nvPr/>
        </p:nvPicPr>
        <p:blipFill>
          <a:blip r:embed="rId6" cstate="print"/>
          <a:srcRect/>
          <a:stretch>
            <a:fillRect/>
          </a:stretch>
        </p:blipFill>
        <p:spPr bwMode="auto">
          <a:xfrm>
            <a:off x="6785919" y="992799"/>
            <a:ext cx="2209800" cy="5219700"/>
          </a:xfrm>
          <a:prstGeom prst="rect">
            <a:avLst/>
          </a:prstGeom>
          <a:noFill/>
          <a:ln w="9525">
            <a:noFill/>
            <a:miter lim="800000"/>
            <a:headEnd/>
            <a:tailEnd/>
          </a:ln>
          <a:effectLst/>
        </p:spPr>
      </p:pic>
      <p:sp>
        <p:nvSpPr>
          <p:cNvPr id="8" name="TextBox 7"/>
          <p:cNvSpPr txBox="1"/>
          <p:nvPr/>
        </p:nvSpPr>
        <p:spPr>
          <a:xfrm>
            <a:off x="246992" y="4796135"/>
            <a:ext cx="1986455" cy="461665"/>
          </a:xfrm>
          <a:prstGeom prst="rect">
            <a:avLst/>
          </a:prstGeom>
          <a:noFill/>
        </p:spPr>
        <p:txBody>
          <a:bodyPr wrap="square" rtlCol="0">
            <a:spAutoFit/>
          </a:bodyPr>
          <a:lstStyle/>
          <a:p>
            <a:r>
              <a:rPr lang="en-AU" sz="2400" dirty="0" smtClean="0">
                <a:solidFill>
                  <a:schemeClr val="bg2">
                    <a:lumMod val="75000"/>
                  </a:schemeClr>
                </a:solidFill>
                <a:latin typeface="+mj-lt"/>
              </a:rPr>
              <a:t>Liability</a:t>
            </a:r>
          </a:p>
        </p:txBody>
      </p:sp>
      <p:sp>
        <p:nvSpPr>
          <p:cNvPr id="9" name="TextBox 8"/>
          <p:cNvSpPr txBox="1"/>
          <p:nvPr/>
        </p:nvSpPr>
        <p:spPr>
          <a:xfrm>
            <a:off x="2228192" y="3538835"/>
            <a:ext cx="1986455" cy="461665"/>
          </a:xfrm>
          <a:prstGeom prst="rect">
            <a:avLst/>
          </a:prstGeom>
          <a:noFill/>
        </p:spPr>
        <p:txBody>
          <a:bodyPr wrap="square" rtlCol="0">
            <a:spAutoFit/>
          </a:bodyPr>
          <a:lstStyle/>
          <a:p>
            <a:r>
              <a:rPr lang="en-AU" sz="2400" dirty="0" smtClean="0">
                <a:solidFill>
                  <a:schemeClr val="bg2">
                    <a:lumMod val="75000"/>
                  </a:schemeClr>
                </a:solidFill>
                <a:latin typeface="+mj-lt"/>
              </a:rPr>
              <a:t>Security</a:t>
            </a:r>
          </a:p>
        </p:txBody>
      </p:sp>
      <p:sp>
        <p:nvSpPr>
          <p:cNvPr id="10" name="TextBox 9"/>
          <p:cNvSpPr txBox="1"/>
          <p:nvPr/>
        </p:nvSpPr>
        <p:spPr>
          <a:xfrm>
            <a:off x="4209392" y="5410200"/>
            <a:ext cx="1986455" cy="461665"/>
          </a:xfrm>
          <a:prstGeom prst="rect">
            <a:avLst/>
          </a:prstGeom>
          <a:noFill/>
        </p:spPr>
        <p:txBody>
          <a:bodyPr wrap="square" rtlCol="0">
            <a:spAutoFit/>
          </a:bodyPr>
          <a:lstStyle/>
          <a:p>
            <a:r>
              <a:rPr lang="en-AU" sz="2400" dirty="0" smtClean="0">
                <a:solidFill>
                  <a:schemeClr val="bg2">
                    <a:lumMod val="75000"/>
                  </a:schemeClr>
                </a:solidFill>
                <a:latin typeface="+mj-lt"/>
              </a:rPr>
              <a:t>Productivity</a:t>
            </a:r>
          </a:p>
        </p:txBody>
      </p:sp>
    </p:spTree>
    <p:extLst>
      <p:ext uri="{BB962C8B-B14F-4D97-AF65-F5344CB8AC3E}">
        <p14:creationId xmlns:p14="http://schemas.microsoft.com/office/powerpoint/2010/main" val="939612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
            <a:ext cx="8229600" cy="848503"/>
          </a:xfrm>
        </p:spPr>
        <p:txBody>
          <a:bodyPr/>
          <a:lstStyle/>
          <a:p>
            <a:r>
              <a:rPr lang="sl-SI" sz="3200" dirty="0"/>
              <a:t>URL </a:t>
            </a:r>
            <a:r>
              <a:rPr lang="sl-SI" sz="3200" dirty="0" err="1"/>
              <a:t>Filtering</a:t>
            </a:r>
            <a:r>
              <a:rPr lang="sl-SI" sz="3200" dirty="0"/>
              <a:t> </a:t>
            </a:r>
            <a:r>
              <a:rPr lang="sl-SI" sz="3200" dirty="0" err="1"/>
              <a:t>category</a:t>
            </a:r>
            <a:r>
              <a:rPr lang="sl-SI" sz="3200" dirty="0"/>
              <a:t> </a:t>
            </a:r>
            <a:r>
              <a:rPr lang="sl-SI" sz="3200" dirty="0" err="1" smtClean="0"/>
              <a:t>precedence</a:t>
            </a:r>
            <a:endParaRPr lang="sl-SI" sz="3200" dirty="0"/>
          </a:p>
        </p:txBody>
      </p:sp>
      <p:sp>
        <p:nvSpPr>
          <p:cNvPr id="3" name="Content Placeholder 2"/>
          <p:cNvSpPr>
            <a:spLocks noGrp="1"/>
          </p:cNvSpPr>
          <p:nvPr>
            <p:ph idx="1"/>
          </p:nvPr>
        </p:nvSpPr>
        <p:spPr/>
        <p:txBody>
          <a:bodyPr>
            <a:normAutofit lnSpcReduction="10000"/>
          </a:bodyPr>
          <a:lstStyle/>
          <a:p>
            <a:r>
              <a:rPr lang="en-US" dirty="0"/>
              <a:t>No.	Category</a:t>
            </a:r>
          </a:p>
          <a:p>
            <a:r>
              <a:rPr lang="en-US" dirty="0"/>
              <a:t>1	"Malicious"</a:t>
            </a:r>
          </a:p>
          <a:p>
            <a:r>
              <a:rPr lang="en-US" dirty="0"/>
              <a:t>2	"Pornography"</a:t>
            </a:r>
          </a:p>
          <a:p>
            <a:r>
              <a:rPr lang="en-US" dirty="0"/>
              <a:t>3	"Botnet"</a:t>
            </a:r>
          </a:p>
          <a:p>
            <a:r>
              <a:rPr lang="en-US" dirty="0"/>
              <a:t>4	"Phishing"</a:t>
            </a:r>
          </a:p>
          <a:p>
            <a:r>
              <a:rPr lang="en-US" dirty="0"/>
              <a:t>5	"Criminal Activities"</a:t>
            </a:r>
          </a:p>
          <a:p>
            <a:r>
              <a:rPr lang="en-US" dirty="0"/>
              <a:t>6	"</a:t>
            </a:r>
            <a:r>
              <a:rPr lang="en-US" dirty="0" smtClean="0"/>
              <a:t>Hate/Discrimination„</a:t>
            </a:r>
            <a:endParaRPr lang="sl-SI" dirty="0" smtClean="0"/>
          </a:p>
          <a:p>
            <a:r>
              <a:rPr lang="sl-SI" dirty="0" smtClean="0"/>
              <a:t>…</a:t>
            </a:r>
          </a:p>
          <a:p>
            <a:r>
              <a:rPr lang="sl-SI" dirty="0" smtClean="0"/>
              <a:t>75</a:t>
            </a:r>
            <a:r>
              <a:rPr lang="sl-SI" dirty="0"/>
              <a:t>	"</a:t>
            </a:r>
            <a:r>
              <a:rPr lang="sl-SI" dirty="0" err="1"/>
              <a:t>Unknown</a:t>
            </a:r>
            <a:r>
              <a:rPr lang="sl-SI" dirty="0" smtClean="0"/>
              <a:t>"</a:t>
            </a:r>
            <a:endParaRPr lang="sl-SI" dirty="0"/>
          </a:p>
          <a:p>
            <a:endParaRPr lang="sl-SI" dirty="0" smtClean="0"/>
          </a:p>
          <a:p>
            <a:pPr marL="0" indent="0">
              <a:buNone/>
            </a:pPr>
            <a:r>
              <a:rPr lang="sl-SI" dirty="0"/>
              <a:t>http://www.microsoft.com/security/portal/mrs/</a:t>
            </a:r>
          </a:p>
          <a:p>
            <a:endParaRPr lang="sl-SI" dirty="0"/>
          </a:p>
        </p:txBody>
      </p:sp>
      <p:sp>
        <p:nvSpPr>
          <p:cNvPr id="4" name="Slide Number Placeholder 3"/>
          <p:cNvSpPr>
            <a:spLocks noGrp="1"/>
          </p:cNvSpPr>
          <p:nvPr>
            <p:ph type="sldNum" sz="quarter" idx="12"/>
          </p:nvPr>
        </p:nvSpPr>
        <p:spPr/>
        <p:txBody>
          <a:bodyPr/>
          <a:lstStyle/>
          <a:p>
            <a:fld id="{E5740160-1E54-4F0B-B00D-82076E12D6C0}" type="slidenum">
              <a:rPr lang="sl-SI" smtClean="0"/>
              <a:t>26</a:t>
            </a:fld>
            <a:endParaRPr lang="sl-SI"/>
          </a:p>
        </p:txBody>
      </p:sp>
    </p:spTree>
    <p:extLst>
      <p:ext uri="{BB962C8B-B14F-4D97-AF65-F5344CB8AC3E}">
        <p14:creationId xmlns:p14="http://schemas.microsoft.com/office/powerpoint/2010/main" val="3961885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Categories and Inheritance</a:t>
            </a:r>
            <a:endParaRPr lang="en-AU" sz="3200" dirty="0"/>
          </a:p>
        </p:txBody>
      </p:sp>
      <p:pic>
        <p:nvPicPr>
          <p:cNvPr id="4" name="Picture 2"/>
          <p:cNvPicPr>
            <a:picLocks noChangeAspect="1" noChangeArrowheads="1"/>
          </p:cNvPicPr>
          <p:nvPr/>
        </p:nvPicPr>
        <p:blipFill>
          <a:blip r:embed="rId3" cstate="print"/>
          <a:srcRect/>
          <a:stretch>
            <a:fillRect/>
          </a:stretch>
        </p:blipFill>
        <p:spPr bwMode="auto">
          <a:xfrm>
            <a:off x="146116" y="1022702"/>
            <a:ext cx="4925869" cy="3320698"/>
          </a:xfrm>
          <a:prstGeom prst="rect">
            <a:avLst/>
          </a:prstGeom>
          <a:noFill/>
          <a:ln w="9525">
            <a:noFill/>
            <a:miter lim="800000"/>
            <a:headEnd/>
            <a:tailEnd/>
          </a:ln>
          <a:effectLst/>
        </p:spPr>
      </p:pic>
      <p:pic>
        <p:nvPicPr>
          <p:cNvPr id="5" name="Picture 5"/>
          <p:cNvPicPr>
            <a:picLocks noChangeAspect="1" noChangeArrowheads="1"/>
          </p:cNvPicPr>
          <p:nvPr/>
        </p:nvPicPr>
        <p:blipFill>
          <a:blip r:embed="rId4" cstate="print"/>
          <a:srcRect/>
          <a:stretch>
            <a:fillRect/>
          </a:stretch>
        </p:blipFill>
        <p:spPr bwMode="auto">
          <a:xfrm>
            <a:off x="5200313" y="1031692"/>
            <a:ext cx="2419687" cy="1466729"/>
          </a:xfrm>
          <a:prstGeom prst="rect">
            <a:avLst/>
          </a:prstGeom>
          <a:noFill/>
          <a:ln w="9525">
            <a:noFill/>
            <a:miter lim="800000"/>
            <a:headEnd/>
            <a:tailEnd/>
          </a:ln>
          <a:effectLst/>
        </p:spPr>
      </p:pic>
      <p:sp>
        <p:nvSpPr>
          <p:cNvPr id="6" name="Oval 5"/>
          <p:cNvSpPr/>
          <p:nvPr/>
        </p:nvSpPr>
        <p:spPr bwMode="auto">
          <a:xfrm>
            <a:off x="1836420" y="1691640"/>
            <a:ext cx="609600" cy="76200"/>
          </a:xfrm>
          <a:prstGeom prst="ellipse">
            <a:avLst/>
          </a:prstGeom>
          <a:noFill/>
          <a:ln w="19050">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7" name="Picture 3"/>
          <p:cNvPicPr>
            <a:picLocks noChangeAspect="1" noChangeArrowheads="1"/>
          </p:cNvPicPr>
          <p:nvPr/>
        </p:nvPicPr>
        <p:blipFill>
          <a:blip r:embed="rId5" cstate="print"/>
          <a:srcRect/>
          <a:stretch>
            <a:fillRect/>
          </a:stretch>
        </p:blipFill>
        <p:spPr bwMode="auto">
          <a:xfrm>
            <a:off x="160021" y="1905000"/>
            <a:ext cx="4891308" cy="2819400"/>
          </a:xfrm>
          <a:prstGeom prst="rect">
            <a:avLst/>
          </a:prstGeom>
          <a:noFill/>
          <a:ln w="9525">
            <a:noFill/>
            <a:miter lim="800000"/>
            <a:headEnd/>
            <a:tailEnd/>
          </a:ln>
          <a:effectLst/>
        </p:spPr>
      </p:pic>
      <p:pic>
        <p:nvPicPr>
          <p:cNvPr id="8" name="Picture 6"/>
          <p:cNvPicPr>
            <a:picLocks noChangeAspect="1" noChangeArrowheads="1"/>
          </p:cNvPicPr>
          <p:nvPr/>
        </p:nvPicPr>
        <p:blipFill>
          <a:blip r:embed="rId6" cstate="print"/>
          <a:srcRect/>
          <a:stretch>
            <a:fillRect/>
          </a:stretch>
        </p:blipFill>
        <p:spPr bwMode="auto">
          <a:xfrm>
            <a:off x="5181601" y="2514600"/>
            <a:ext cx="2438399" cy="1660358"/>
          </a:xfrm>
          <a:prstGeom prst="rect">
            <a:avLst/>
          </a:prstGeom>
          <a:noFill/>
          <a:ln w="9525">
            <a:noFill/>
            <a:miter lim="800000"/>
            <a:headEnd/>
            <a:tailEnd/>
          </a:ln>
          <a:effectLst/>
        </p:spPr>
      </p:pic>
      <p:pic>
        <p:nvPicPr>
          <p:cNvPr id="10" name="Picture 7"/>
          <p:cNvPicPr>
            <a:picLocks noChangeAspect="1" noChangeArrowheads="1"/>
          </p:cNvPicPr>
          <p:nvPr/>
        </p:nvPicPr>
        <p:blipFill>
          <a:blip r:embed="rId7" cstate="print"/>
          <a:srcRect/>
          <a:stretch>
            <a:fillRect/>
          </a:stretch>
        </p:blipFill>
        <p:spPr bwMode="auto">
          <a:xfrm>
            <a:off x="5158740" y="4191000"/>
            <a:ext cx="3299460" cy="2429602"/>
          </a:xfrm>
          <a:prstGeom prst="rect">
            <a:avLst/>
          </a:prstGeom>
          <a:noFill/>
          <a:ln w="9525">
            <a:noFill/>
            <a:miter lim="800000"/>
            <a:headEnd/>
            <a:tailEnd/>
          </a:ln>
          <a:effectLst/>
        </p:spPr>
      </p:pic>
      <p:sp>
        <p:nvSpPr>
          <p:cNvPr id="11" name="Oval 10"/>
          <p:cNvSpPr/>
          <p:nvPr/>
        </p:nvSpPr>
        <p:spPr bwMode="auto">
          <a:xfrm>
            <a:off x="1607820" y="3802380"/>
            <a:ext cx="1752600" cy="152400"/>
          </a:xfrm>
          <a:prstGeom prst="ellipse">
            <a:avLst/>
          </a:prstGeom>
          <a:noFill/>
          <a:ln w="19050">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9" name="Picture 8"/>
          <p:cNvPicPr>
            <a:picLocks noChangeAspect="1" noChangeArrowheads="1"/>
          </p:cNvPicPr>
          <p:nvPr/>
        </p:nvPicPr>
        <p:blipFill>
          <a:blip r:embed="rId8" cstate="print"/>
          <a:srcRect/>
          <a:stretch>
            <a:fillRect/>
          </a:stretch>
        </p:blipFill>
        <p:spPr bwMode="auto">
          <a:xfrm>
            <a:off x="142582" y="2743200"/>
            <a:ext cx="4886618" cy="3521137"/>
          </a:xfrm>
          <a:prstGeom prst="rect">
            <a:avLst/>
          </a:prstGeom>
          <a:noFill/>
          <a:ln w="9525">
            <a:noFill/>
            <a:miter lim="800000"/>
            <a:headEnd/>
            <a:tailEnd/>
          </a:ln>
          <a:effectLst/>
        </p:spPr>
      </p:pic>
    </p:spTree>
    <p:extLst>
      <p:ext uri="{BB962C8B-B14F-4D97-AF65-F5344CB8AC3E}">
        <p14:creationId xmlns:p14="http://schemas.microsoft.com/office/powerpoint/2010/main" val="2355677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par>
                                <p:cTn id="10" presetID="1" presetClass="entr" presetSubtype="0" fill="hold" nodeType="withEffect">
                                  <p:stCondLst>
                                    <p:cond delay="100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100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100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a:stretch>
            <a:fillRect/>
          </a:stretch>
        </p:blipFill>
        <p:spPr bwMode="auto">
          <a:xfrm>
            <a:off x="429864" y="2133600"/>
            <a:ext cx="4856714" cy="381538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sz="3200" dirty="0" smtClean="0"/>
              <a:t>URL Filtering Policy</a:t>
            </a:r>
            <a:endParaRPr lang="en-US" sz="2400" dirty="0"/>
          </a:p>
        </p:txBody>
      </p:sp>
      <p:sp>
        <p:nvSpPr>
          <p:cNvPr id="8" name="Content Placeholder 7"/>
          <p:cNvSpPr>
            <a:spLocks noGrp="1"/>
          </p:cNvSpPr>
          <p:nvPr>
            <p:ph idx="1"/>
          </p:nvPr>
        </p:nvSpPr>
        <p:spPr>
          <a:xfrm>
            <a:off x="457200" y="980728"/>
            <a:ext cx="8229600" cy="5145435"/>
          </a:xfrm>
        </p:spPr>
        <p:txBody>
          <a:bodyPr/>
          <a:lstStyle/>
          <a:p>
            <a:r>
              <a:rPr lang="en-US" dirty="0" smtClean="0">
                <a:solidFill>
                  <a:prstClr val="black"/>
                </a:solidFill>
              </a:rPr>
              <a:t>URL categories are standard network objects</a:t>
            </a:r>
          </a:p>
          <a:p>
            <a:r>
              <a:rPr lang="en-US" dirty="0" smtClean="0">
                <a:solidFill>
                  <a:prstClr val="black"/>
                </a:solidFill>
              </a:rPr>
              <a:t>Administrator can create custom </a:t>
            </a:r>
            <a:r>
              <a:rPr lang="en-US" i="1" dirty="0" smtClean="0">
                <a:solidFill>
                  <a:prstClr val="black"/>
                </a:solidFill>
              </a:rPr>
              <a:t>URL category sets</a:t>
            </a:r>
          </a:p>
          <a:p>
            <a:endParaRPr lang="pt-BR" dirty="0"/>
          </a:p>
        </p:txBody>
      </p:sp>
      <p:pic>
        <p:nvPicPr>
          <p:cNvPr id="1026" name="Picture 2"/>
          <p:cNvPicPr>
            <a:picLocks noChangeAspect="1" noChangeArrowheads="1"/>
          </p:cNvPicPr>
          <p:nvPr/>
        </p:nvPicPr>
        <p:blipFill>
          <a:blip r:embed="rId4" cstate="print"/>
          <a:srcRect/>
          <a:stretch>
            <a:fillRect/>
          </a:stretch>
        </p:blipFill>
        <p:spPr bwMode="auto">
          <a:xfrm>
            <a:off x="5683295" y="2133600"/>
            <a:ext cx="2470106" cy="3838306"/>
          </a:xfrm>
          <a:prstGeom prst="rect">
            <a:avLst/>
          </a:prstGeom>
          <a:noFill/>
          <a:ln w="9525">
            <a:noFill/>
            <a:miter lim="800000"/>
            <a:headEnd/>
            <a:tailEnd/>
          </a:ln>
        </p:spPr>
      </p:pic>
      <p:sp>
        <p:nvSpPr>
          <p:cNvPr id="6" name="Rectangle 5"/>
          <p:cNvSpPr/>
          <p:nvPr/>
        </p:nvSpPr>
        <p:spPr bwMode="auto">
          <a:xfrm>
            <a:off x="5867400" y="3962400"/>
            <a:ext cx="990600" cy="1524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781225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URL Filtering Policy</a:t>
            </a:r>
            <a:endParaRPr lang="en-AU" sz="3200"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29</a:t>
            </a:fld>
            <a:endParaRPr lang="en-US" dirty="0"/>
          </a:p>
        </p:txBody>
      </p:sp>
      <p:pic>
        <p:nvPicPr>
          <p:cNvPr id="5" name="Picture 10"/>
          <p:cNvPicPr>
            <a:picLocks noChangeAspect="1" noChangeArrowheads="1"/>
          </p:cNvPicPr>
          <p:nvPr/>
        </p:nvPicPr>
        <p:blipFill>
          <a:blip r:embed="rId3" cstate="print"/>
          <a:srcRect/>
          <a:stretch>
            <a:fillRect/>
          </a:stretch>
        </p:blipFill>
        <p:spPr bwMode="auto">
          <a:xfrm>
            <a:off x="381000" y="1066800"/>
            <a:ext cx="8335427" cy="4800600"/>
          </a:xfrm>
          <a:prstGeom prst="rect">
            <a:avLst/>
          </a:prstGeom>
          <a:noFill/>
          <a:ln w="9525">
            <a:noFill/>
            <a:miter lim="800000"/>
            <a:headEnd/>
            <a:tailEnd/>
          </a:ln>
        </p:spPr>
      </p:pic>
    </p:spTree>
    <p:extLst>
      <p:ext uri="{BB962C8B-B14F-4D97-AF65-F5344CB8AC3E}">
        <p14:creationId xmlns:p14="http://schemas.microsoft.com/office/powerpoint/2010/main" val="598157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ysiles\My Documents\Goals\Outreach\MVP Summit 2009\Screenshots\waw\2-24-2009 2-17-14 PM.jpg"/>
          <p:cNvPicPr>
            <a:picLocks noChangeAspect="1" noChangeArrowheads="1"/>
          </p:cNvPicPr>
          <p:nvPr/>
        </p:nvPicPr>
        <p:blipFill>
          <a:blip r:embed="rId3" cstate="print"/>
          <a:srcRect/>
          <a:stretch>
            <a:fillRect/>
          </a:stretch>
        </p:blipFill>
        <p:spPr bwMode="auto">
          <a:xfrm>
            <a:off x="1295400" y="1143000"/>
            <a:ext cx="6172200" cy="4867596"/>
          </a:xfrm>
          <a:prstGeom prst="rect">
            <a:avLst/>
          </a:prstGeom>
          <a:noFill/>
        </p:spPr>
      </p:pic>
      <p:sp>
        <p:nvSpPr>
          <p:cNvPr id="13" name="Rectangle 12"/>
          <p:cNvSpPr/>
          <p:nvPr/>
        </p:nvSpPr>
        <p:spPr>
          <a:xfrm>
            <a:off x="3962400" y="990600"/>
            <a:ext cx="990600" cy="5105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228600" indent="-228600" algn="ctr">
              <a:buBlip>
                <a:blip r:embed="rId4"/>
              </a:buBlip>
            </a:pPr>
            <a:endParaRPr lang="en-US" dirty="0" smtClean="0">
              <a:solidFill>
                <a:sysClr val="windowText" lastClr="000000"/>
              </a:solidFill>
            </a:endParaRPr>
          </a:p>
        </p:txBody>
      </p:sp>
      <p:sp>
        <p:nvSpPr>
          <p:cNvPr id="2" name="Title 1"/>
          <p:cNvSpPr>
            <a:spLocks noGrp="1"/>
          </p:cNvSpPr>
          <p:nvPr>
            <p:ph type="title"/>
          </p:nvPr>
        </p:nvSpPr>
        <p:spPr/>
        <p:txBody>
          <a:bodyPr>
            <a:normAutofit/>
          </a:bodyPr>
          <a:lstStyle/>
          <a:p>
            <a:r>
              <a:rPr lang="en-AU" dirty="0" smtClean="0"/>
              <a:t>Contoso’s Web Access Policy</a:t>
            </a:r>
            <a:endParaRPr lang="en-AU" dirty="0"/>
          </a:p>
        </p:txBody>
      </p:sp>
      <p:sp>
        <p:nvSpPr>
          <p:cNvPr id="9" name="Content Placeholder 8"/>
          <p:cNvSpPr>
            <a:spLocks noGrp="1"/>
          </p:cNvSpPr>
          <p:nvPr>
            <p:ph idx="1"/>
          </p:nvPr>
        </p:nvSpPr>
        <p:spPr>
          <a:xfrm>
            <a:off x="4871545" y="1213944"/>
            <a:ext cx="4020207" cy="5139559"/>
          </a:xfrm>
        </p:spPr>
        <p:txBody>
          <a:bodyPr/>
          <a:lstStyle/>
          <a:p>
            <a:r>
              <a:rPr lang="en-US" dirty="0" smtClean="0"/>
              <a:t>Access rule allowing users in the Research group to access gambling and gambling-related sites</a:t>
            </a:r>
            <a:endParaRPr lang="pt-BR"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30</a:t>
            </a:fld>
            <a:endParaRPr lang="en-US" dirty="0"/>
          </a:p>
        </p:txBody>
      </p:sp>
      <p:pic>
        <p:nvPicPr>
          <p:cNvPr id="10" name="Picture 2" descr="C:\ysiles\My Documents\Goals\Outreach\MVP Summit 2009\Screenshots\waw\2-24-2009 2-17-00 PM.jpg"/>
          <p:cNvPicPr>
            <a:picLocks noChangeAspect="1" noChangeArrowheads="1"/>
          </p:cNvPicPr>
          <p:nvPr/>
        </p:nvPicPr>
        <p:blipFill>
          <a:blip r:embed="rId5" cstate="print"/>
          <a:srcRect/>
          <a:stretch>
            <a:fillRect/>
          </a:stretch>
        </p:blipFill>
        <p:spPr bwMode="auto">
          <a:xfrm>
            <a:off x="4648200" y="1143000"/>
            <a:ext cx="4379168" cy="4876800"/>
          </a:xfrm>
          <a:prstGeom prst="rect">
            <a:avLst/>
          </a:prstGeom>
          <a:noFill/>
        </p:spPr>
      </p:pic>
      <p:sp>
        <p:nvSpPr>
          <p:cNvPr id="12" name="Content Placeholder 8"/>
          <p:cNvSpPr txBox="1">
            <a:spLocks/>
          </p:cNvSpPr>
          <p:nvPr/>
        </p:nvSpPr>
        <p:spPr>
          <a:xfrm>
            <a:off x="197069" y="1098331"/>
            <a:ext cx="4020207" cy="513955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Pct val="110000"/>
              <a:buFontTx/>
              <a:buBlip>
                <a:blip r:embed="rId4"/>
              </a:buBlip>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Access rule denying everyone access</a:t>
            </a:r>
            <a:r>
              <a:rPr kumimoji="0" lang="en-US" sz="2400" b="0" i="0" u="none" strike="noStrike" kern="1200" cap="none" spc="0" normalizeH="0" noProof="0" dirty="0" smtClean="0">
                <a:ln>
                  <a:noFill/>
                </a:ln>
                <a:solidFill>
                  <a:schemeClr val="tx1"/>
                </a:solidFill>
                <a:effectLst/>
                <a:uLnTx/>
                <a:uFillTx/>
                <a:latin typeface="+mn-lt"/>
                <a:ea typeface="+mn-ea"/>
                <a:cs typeface="+mn-cs"/>
              </a:rPr>
              <a:t> to Liability and Security sites</a:t>
            </a:r>
            <a:endParaRPr kumimoji="0" lang="pt-BR"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2" descr="C:\ysiles\My Documents\Goals\Outreach\MVP Summit 2009\Screenshots\waw\2-24-2009 2-16-21 PM.jpg"/>
          <p:cNvPicPr>
            <a:picLocks noChangeAspect="1" noChangeArrowheads="1"/>
          </p:cNvPicPr>
          <p:nvPr/>
        </p:nvPicPr>
        <p:blipFill>
          <a:blip r:embed="rId6" cstate="print"/>
          <a:srcRect/>
          <a:stretch>
            <a:fillRect/>
          </a:stretch>
        </p:blipFill>
        <p:spPr bwMode="auto">
          <a:xfrm>
            <a:off x="76200" y="1143000"/>
            <a:ext cx="4414837" cy="4879557"/>
          </a:xfrm>
          <a:prstGeom prst="rect">
            <a:avLst/>
          </a:prstGeom>
          <a:noFill/>
        </p:spPr>
      </p:pic>
    </p:spTree>
    <p:extLst>
      <p:ext uri="{BB962C8B-B14F-4D97-AF65-F5344CB8AC3E}">
        <p14:creationId xmlns:p14="http://schemas.microsoft.com/office/powerpoint/2010/main" val="20559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build="p"/>
      <p:bldP spid="9" grpId="1" build="p"/>
      <p:bldP spid="12" grpId="0" build="p"/>
      <p:bldP spid="12" grpI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Per-rule Customization</a:t>
            </a:r>
            <a:endParaRPr lang="en-US" dirty="0"/>
          </a:p>
        </p:txBody>
      </p:sp>
      <p:sp>
        <p:nvSpPr>
          <p:cNvPr id="5" name="Content Placeholder 4"/>
          <p:cNvSpPr>
            <a:spLocks noGrp="1"/>
          </p:cNvSpPr>
          <p:nvPr>
            <p:ph idx="1"/>
          </p:nvPr>
        </p:nvSpPr>
        <p:spPr>
          <a:xfrm>
            <a:off x="5076496" y="884237"/>
            <a:ext cx="3686503" cy="5440363"/>
          </a:xfrm>
        </p:spPr>
        <p:txBody>
          <a:bodyPr/>
          <a:lstStyle/>
          <a:p>
            <a:r>
              <a:rPr lang="en-AU" dirty="0" smtClean="0"/>
              <a:t>TMG administrator can customize denial message displayed to the user on a per-rule basis</a:t>
            </a:r>
          </a:p>
          <a:p>
            <a:pPr lvl="1"/>
            <a:r>
              <a:rPr lang="en-AU" dirty="0" smtClean="0"/>
              <a:t>Add custom text or HTML</a:t>
            </a:r>
          </a:p>
          <a:p>
            <a:pPr lvl="1"/>
            <a:r>
              <a:rPr lang="en-AU" dirty="0" smtClean="0"/>
              <a:t>Redirect the user to a specific URL</a:t>
            </a:r>
          </a:p>
          <a:p>
            <a:pPr lvl="1">
              <a:buNone/>
            </a:pPr>
            <a:endParaRPr lang="en-AU" dirty="0" smtClean="0"/>
          </a:p>
        </p:txBody>
      </p:sp>
      <p:pic>
        <p:nvPicPr>
          <p:cNvPr id="3076" name="Picture 4"/>
          <p:cNvPicPr>
            <a:picLocks noChangeAspect="1" noChangeArrowheads="1"/>
          </p:cNvPicPr>
          <p:nvPr/>
        </p:nvPicPr>
        <p:blipFill>
          <a:blip r:embed="rId3" cstate="print"/>
          <a:srcRect/>
          <a:stretch>
            <a:fillRect/>
          </a:stretch>
        </p:blipFill>
        <p:spPr bwMode="auto">
          <a:xfrm>
            <a:off x="533400" y="1066799"/>
            <a:ext cx="4343400" cy="5009963"/>
          </a:xfrm>
          <a:prstGeom prst="rect">
            <a:avLst/>
          </a:prstGeom>
          <a:noFill/>
          <a:ln w="9525">
            <a:noFill/>
            <a:miter lim="800000"/>
            <a:headEnd/>
            <a:tailEnd/>
          </a:ln>
        </p:spPr>
      </p:pic>
    </p:spTree>
    <p:extLst>
      <p:ext uri="{BB962C8B-B14F-4D97-AF65-F5344CB8AC3E}">
        <p14:creationId xmlns:p14="http://schemas.microsoft.com/office/powerpoint/2010/main" val="2916466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URL Filtering Configuration</a:t>
            </a:r>
            <a:endParaRPr lang="en-AU"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32</a:t>
            </a:fld>
            <a:endParaRPr lang="en-US" dirty="0"/>
          </a:p>
        </p:txBody>
      </p:sp>
      <p:pic>
        <p:nvPicPr>
          <p:cNvPr id="5" name="Picture 4" descr="C:\ysiles\My Documents\Goals\Outreach\MVP Summit 2009\Screenshots\2-24-2009 1-45-48 PM.jpg"/>
          <p:cNvPicPr>
            <a:picLocks noChangeAspect="1" noChangeArrowheads="1"/>
          </p:cNvPicPr>
          <p:nvPr/>
        </p:nvPicPr>
        <p:blipFill>
          <a:blip r:embed="rId3" cstate="print"/>
          <a:srcRect/>
          <a:stretch>
            <a:fillRect/>
          </a:stretch>
        </p:blipFill>
        <p:spPr bwMode="auto">
          <a:xfrm>
            <a:off x="381000" y="900113"/>
            <a:ext cx="8379585" cy="5272087"/>
          </a:xfrm>
          <a:prstGeom prst="rect">
            <a:avLst/>
          </a:prstGeom>
          <a:noFill/>
        </p:spPr>
      </p:pic>
      <p:sp>
        <p:nvSpPr>
          <p:cNvPr id="6" name="Rectangle 5"/>
          <p:cNvSpPr/>
          <p:nvPr/>
        </p:nvSpPr>
        <p:spPr bwMode="auto">
          <a:xfrm>
            <a:off x="7162800" y="4210050"/>
            <a:ext cx="1371600" cy="1524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pic>
        <p:nvPicPr>
          <p:cNvPr id="7" name="Picture 5" descr="C:\ysiles\My Documents\Goals\Outreach\MVP Summit 2009\Screenshots\2-24-2009 1-47-35 PM.jpg"/>
          <p:cNvPicPr>
            <a:picLocks noChangeAspect="1" noChangeArrowheads="1"/>
          </p:cNvPicPr>
          <p:nvPr/>
        </p:nvPicPr>
        <p:blipFill>
          <a:blip r:embed="rId4" cstate="print"/>
          <a:srcRect/>
          <a:stretch>
            <a:fillRect/>
          </a:stretch>
        </p:blipFill>
        <p:spPr bwMode="auto">
          <a:xfrm>
            <a:off x="5791200" y="3886200"/>
            <a:ext cx="3052762" cy="234562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bwMode="auto">
          <a:xfrm>
            <a:off x="5943600" y="5029200"/>
            <a:ext cx="2667000" cy="4572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974377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Category Query</a:t>
            </a:r>
            <a:endParaRPr lang="en-US" dirty="0"/>
          </a:p>
        </p:txBody>
      </p:sp>
      <p:sp>
        <p:nvSpPr>
          <p:cNvPr id="5" name="Content Placeholder 4"/>
          <p:cNvSpPr>
            <a:spLocks noGrp="1"/>
          </p:cNvSpPr>
          <p:nvPr>
            <p:ph idx="1"/>
          </p:nvPr>
        </p:nvSpPr>
        <p:spPr>
          <a:xfrm>
            <a:off x="5029200" y="884237"/>
            <a:ext cx="3733800" cy="5440363"/>
          </a:xfrm>
        </p:spPr>
        <p:txBody>
          <a:bodyPr/>
          <a:lstStyle/>
          <a:p>
            <a:r>
              <a:rPr lang="en-US" dirty="0" smtClean="0"/>
              <a:t>Administrator can use the URL Filtering Settings dialog box to query the URL filtering database</a:t>
            </a:r>
          </a:p>
          <a:p>
            <a:pPr lvl="1"/>
            <a:r>
              <a:rPr lang="en-US" dirty="0" smtClean="0"/>
              <a:t>Enter the URL or IP address as input</a:t>
            </a:r>
          </a:p>
          <a:p>
            <a:pPr lvl="1"/>
            <a:r>
              <a:rPr lang="en-US" dirty="0" smtClean="0"/>
              <a:t>The result and its source are displayed on the tab</a:t>
            </a:r>
            <a:endParaRPr lang="pt-BR" dirty="0"/>
          </a:p>
        </p:txBody>
      </p:sp>
      <p:pic>
        <p:nvPicPr>
          <p:cNvPr id="3074" name="Picture 2"/>
          <p:cNvPicPr>
            <a:picLocks noChangeAspect="1" noChangeArrowheads="1"/>
          </p:cNvPicPr>
          <p:nvPr/>
        </p:nvPicPr>
        <p:blipFill>
          <a:blip r:embed="rId3" cstate="print"/>
          <a:srcRect/>
          <a:stretch>
            <a:fillRect/>
          </a:stretch>
        </p:blipFill>
        <p:spPr bwMode="auto">
          <a:xfrm>
            <a:off x="457200" y="990600"/>
            <a:ext cx="4419600" cy="5195726"/>
          </a:xfrm>
          <a:prstGeom prst="rect">
            <a:avLst/>
          </a:prstGeom>
          <a:noFill/>
          <a:ln w="9525">
            <a:noFill/>
            <a:miter lim="800000"/>
            <a:headEnd/>
            <a:tailEnd/>
          </a:ln>
        </p:spPr>
      </p:pic>
    </p:spTree>
    <p:extLst>
      <p:ext uri="{BB962C8B-B14F-4D97-AF65-F5344CB8AC3E}">
        <p14:creationId xmlns:p14="http://schemas.microsoft.com/office/powerpoint/2010/main" val="3191693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URL Category Override</a:t>
            </a:r>
            <a:endParaRPr lang="en-AU" dirty="0"/>
          </a:p>
        </p:txBody>
      </p:sp>
      <p:sp>
        <p:nvSpPr>
          <p:cNvPr id="11" name="Content Placeholder 10"/>
          <p:cNvSpPr>
            <a:spLocks noGrp="1"/>
          </p:cNvSpPr>
          <p:nvPr>
            <p:ph idx="1"/>
          </p:nvPr>
        </p:nvSpPr>
        <p:spPr>
          <a:xfrm>
            <a:off x="4981902" y="4950372"/>
            <a:ext cx="3781097" cy="1374228"/>
          </a:xfrm>
        </p:spPr>
        <p:txBody>
          <a:bodyPr>
            <a:normAutofit fontScale="92500" lnSpcReduction="20000"/>
          </a:bodyPr>
          <a:lstStyle/>
          <a:p>
            <a:r>
              <a:rPr lang="en-AU" dirty="0" smtClean="0"/>
              <a:t>Administrator can override the categorization of a URL</a:t>
            </a:r>
          </a:p>
          <a:p>
            <a:pPr lvl="1"/>
            <a:r>
              <a:rPr lang="en-AU" dirty="0" smtClean="0"/>
              <a:t>Feedback to MRS</a:t>
            </a:r>
            <a:br>
              <a:rPr lang="en-AU" dirty="0" smtClean="0"/>
            </a:br>
            <a:r>
              <a:rPr lang="en-AU" dirty="0" smtClean="0"/>
              <a:t>via Telemetry</a:t>
            </a:r>
          </a:p>
          <a:p>
            <a:endParaRPr lang="pt-BR"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34</a:t>
            </a:fld>
            <a:endParaRPr lang="en-US" dirty="0"/>
          </a:p>
        </p:txBody>
      </p:sp>
      <p:pic>
        <p:nvPicPr>
          <p:cNvPr id="5" name="Picture 2" descr="C:\ysiles\My Documents\Goals\Outreach\MVP Summit 2009\Screenshots\2-24-2009 2-03-00 PM.jpg"/>
          <p:cNvPicPr>
            <a:picLocks noChangeAspect="1" noChangeArrowheads="1"/>
          </p:cNvPicPr>
          <p:nvPr/>
        </p:nvPicPr>
        <p:blipFill>
          <a:blip r:embed="rId3" cstate="print"/>
          <a:srcRect/>
          <a:stretch>
            <a:fillRect/>
          </a:stretch>
        </p:blipFill>
        <p:spPr bwMode="auto">
          <a:xfrm>
            <a:off x="381000" y="914399"/>
            <a:ext cx="4267200" cy="5265003"/>
          </a:xfrm>
          <a:prstGeom prst="rect">
            <a:avLst/>
          </a:prstGeom>
          <a:noFill/>
        </p:spPr>
      </p:pic>
      <p:sp>
        <p:nvSpPr>
          <p:cNvPr id="6" name="Oval 5"/>
          <p:cNvSpPr/>
          <p:nvPr/>
        </p:nvSpPr>
        <p:spPr bwMode="auto">
          <a:xfrm>
            <a:off x="1200150" y="5048250"/>
            <a:ext cx="533400" cy="228600"/>
          </a:xfrm>
          <a:prstGeom prst="ellipse">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7" name="Picture 3" descr="C:\ysiles\My Documents\Goals\Outreach\MVP Summit 2009\Screenshots\2-24-2009 2-03-52 PM.jpg"/>
          <p:cNvPicPr>
            <a:picLocks noChangeAspect="1" noChangeArrowheads="1"/>
          </p:cNvPicPr>
          <p:nvPr/>
        </p:nvPicPr>
        <p:blipFill>
          <a:blip r:embed="rId4" cstate="print"/>
          <a:srcRect/>
          <a:stretch>
            <a:fillRect/>
          </a:stretch>
        </p:blipFill>
        <p:spPr bwMode="auto">
          <a:xfrm>
            <a:off x="4953000" y="914399"/>
            <a:ext cx="3886200" cy="3886200"/>
          </a:xfrm>
          <a:prstGeom prst="rect">
            <a:avLst/>
          </a:prstGeom>
          <a:noFill/>
        </p:spPr>
      </p:pic>
      <p:pic>
        <p:nvPicPr>
          <p:cNvPr id="8" name="Picture 2" descr="C:\ysiles\My Documents\Goals\Outreach\MVP Summit 2009\Screenshots\2-24-2009 2-04-01 PM.jpg"/>
          <p:cNvPicPr>
            <a:picLocks noChangeAspect="1" noChangeArrowheads="1"/>
          </p:cNvPicPr>
          <p:nvPr/>
        </p:nvPicPr>
        <p:blipFill>
          <a:blip r:embed="rId5" cstate="print"/>
          <a:srcRect/>
          <a:stretch>
            <a:fillRect/>
          </a:stretch>
        </p:blipFill>
        <p:spPr bwMode="auto">
          <a:xfrm>
            <a:off x="381000" y="914400"/>
            <a:ext cx="4275922" cy="5257800"/>
          </a:xfrm>
          <a:prstGeom prst="rect">
            <a:avLst/>
          </a:prstGeom>
          <a:noFill/>
        </p:spPr>
      </p:pic>
    </p:spTree>
    <p:extLst>
      <p:ext uri="{BB962C8B-B14F-4D97-AF65-F5344CB8AC3E}">
        <p14:creationId xmlns:p14="http://schemas.microsoft.com/office/powerpoint/2010/main" val="1581301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7"/>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User Experience</a:t>
            </a:r>
            <a:endParaRPr lang="en-AU" dirty="0"/>
          </a:p>
        </p:txBody>
      </p:sp>
      <p:pic>
        <p:nvPicPr>
          <p:cNvPr id="6" name="Picture 3"/>
          <p:cNvPicPr>
            <a:picLocks noChangeAspect="1" noChangeArrowheads="1"/>
          </p:cNvPicPr>
          <p:nvPr/>
        </p:nvPicPr>
        <p:blipFill>
          <a:blip r:embed="rId3" cstate="print"/>
          <a:srcRect/>
          <a:stretch>
            <a:fillRect/>
          </a:stretch>
        </p:blipFill>
        <p:spPr bwMode="auto">
          <a:xfrm>
            <a:off x="1242441" y="914401"/>
            <a:ext cx="6529959" cy="5278660"/>
          </a:xfrm>
          <a:prstGeom prst="rect">
            <a:avLst/>
          </a:prstGeom>
          <a:noFill/>
          <a:ln w="9525">
            <a:noFill/>
            <a:miter lim="800000"/>
            <a:headEnd/>
            <a:tailEnd/>
          </a:ln>
          <a:effectLst/>
        </p:spPr>
      </p:pic>
      <p:grpSp>
        <p:nvGrpSpPr>
          <p:cNvPr id="3" name="Group 10"/>
          <p:cNvGrpSpPr/>
          <p:nvPr/>
        </p:nvGrpSpPr>
        <p:grpSpPr>
          <a:xfrm>
            <a:off x="4800600" y="4495800"/>
            <a:ext cx="3421150" cy="279429"/>
            <a:chOff x="4724400" y="4724400"/>
            <a:chExt cx="3200400" cy="307777"/>
          </a:xfrm>
        </p:grpSpPr>
        <p:graphicFrame>
          <p:nvGraphicFramePr>
            <p:cNvPr id="8" name="Diagram 7"/>
            <p:cNvGraphicFramePr/>
            <p:nvPr/>
          </p:nvGraphicFramePr>
          <p:xfrm>
            <a:off x="4876800" y="4724400"/>
            <a:ext cx="3048000" cy="3077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ight Arrow 8"/>
            <p:cNvSpPr/>
            <p:nvPr/>
          </p:nvSpPr>
          <p:spPr bwMode="auto">
            <a:xfrm>
              <a:off x="4724400" y="4800600"/>
              <a:ext cx="381000" cy="228600"/>
            </a:xfrm>
            <a:prstGeom prst="rightArrow">
              <a:avLst/>
            </a:prstGeom>
            <a:gradFill>
              <a:gsLst>
                <a:gs pos="0">
                  <a:schemeClr val="accent4">
                    <a:lumMod val="50000"/>
                  </a:schemeClr>
                </a:gs>
                <a:gs pos="80000">
                  <a:schemeClr val="accent4"/>
                </a:gs>
                <a:gs pos="100000">
                  <a:schemeClr val="accent4"/>
                </a:gs>
              </a:gsLst>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grpSp>
    </p:spTree>
    <p:extLst>
      <p:ext uri="{BB962C8B-B14F-4D97-AF65-F5344CB8AC3E}">
        <p14:creationId xmlns:p14="http://schemas.microsoft.com/office/powerpoint/2010/main" val="605900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User Experience</a:t>
            </a:r>
            <a:endParaRPr lang="en-AU" dirty="0"/>
          </a:p>
        </p:txBody>
      </p:sp>
      <p:sp>
        <p:nvSpPr>
          <p:cNvPr id="14" name="Content Placeholder 13"/>
          <p:cNvSpPr>
            <a:spLocks noGrp="1"/>
          </p:cNvSpPr>
          <p:nvPr>
            <p:ph idx="1"/>
          </p:nvPr>
        </p:nvSpPr>
        <p:spPr/>
        <p:txBody>
          <a:bodyPr/>
          <a:lstStyle/>
          <a:p>
            <a:endParaRPr lang="pt-BR"/>
          </a:p>
        </p:txBody>
      </p:sp>
      <p:sp>
        <p:nvSpPr>
          <p:cNvPr id="4" name="Slide Number Placeholder 3"/>
          <p:cNvSpPr>
            <a:spLocks noGrp="1"/>
          </p:cNvSpPr>
          <p:nvPr>
            <p:ph type="sldNum" sz="quarter" idx="12"/>
          </p:nvPr>
        </p:nvSpPr>
        <p:spPr/>
        <p:txBody>
          <a:bodyPr/>
          <a:lstStyle/>
          <a:p>
            <a:fld id="{3988345B-C34D-4527-806F-74F7D3DE1878}" type="slidenum">
              <a:rPr lang="en-US" smtClean="0"/>
              <a:pPr/>
              <a:t>36</a:t>
            </a:fld>
            <a:endParaRPr lang="en-US" dirty="0"/>
          </a:p>
        </p:txBody>
      </p:sp>
      <p:sp>
        <p:nvSpPr>
          <p:cNvPr id="5" name="Slide Number Placeholder 3"/>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363" rtl="0" eaLnBrk="1" fontAlgn="auto" latinLnBrk="0" hangingPunct="1">
              <a:lnSpc>
                <a:spcPct val="100000"/>
              </a:lnSpc>
              <a:spcBef>
                <a:spcPts val="0"/>
              </a:spcBef>
              <a:spcAft>
                <a:spcPts val="0"/>
              </a:spcAft>
              <a:buClrTx/>
              <a:buSzTx/>
              <a:buFontTx/>
              <a:buNone/>
              <a:tabLst/>
              <a:defRPr/>
            </a:pPr>
            <a:fld id="{3988345B-C34D-4527-806F-74F7D3DE1878}"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363"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6" name="Picture 2"/>
          <p:cNvPicPr>
            <a:picLocks noChangeAspect="1" noChangeArrowheads="1"/>
          </p:cNvPicPr>
          <p:nvPr/>
        </p:nvPicPr>
        <p:blipFill>
          <a:blip r:embed="rId3" cstate="print"/>
          <a:srcRect/>
          <a:stretch>
            <a:fillRect/>
          </a:stretch>
        </p:blipFill>
        <p:spPr bwMode="auto">
          <a:xfrm>
            <a:off x="304800" y="838200"/>
            <a:ext cx="8458200" cy="5486400"/>
          </a:xfrm>
          <a:prstGeom prst="rect">
            <a:avLst/>
          </a:prstGeom>
          <a:noFill/>
          <a:ln w="9525">
            <a:noFill/>
            <a:miter lim="800000"/>
            <a:headEnd/>
            <a:tailEnd/>
          </a:ln>
          <a:effectLst/>
        </p:spPr>
      </p:pic>
      <p:sp>
        <p:nvSpPr>
          <p:cNvPr id="7" name="Rounded Rectangular Callout 6"/>
          <p:cNvSpPr/>
          <p:nvPr/>
        </p:nvSpPr>
        <p:spPr bwMode="auto">
          <a:xfrm>
            <a:off x="5791200" y="2362200"/>
            <a:ext cx="1371600" cy="609600"/>
          </a:xfrm>
          <a:prstGeom prst="wedgeRoundRectCallout">
            <a:avLst>
              <a:gd name="adj1" fmla="val -64583"/>
              <a:gd name="adj2" fmla="val 84375"/>
              <a:gd name="adj3" fmla="val 16667"/>
            </a:avLst>
          </a:prstGeom>
          <a:solidFill>
            <a:schemeClr val="accent6">
              <a:lumMod val="40000"/>
              <a:lumOff val="6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r>
              <a:rPr lang="en-US" sz="1600" dirty="0" smtClean="0">
                <a:solidFill>
                  <a:schemeClr val="tx1"/>
                </a:solidFill>
                <a:effectLst>
                  <a:outerShdw blurRad="38100" dist="38100" dir="2700000" algn="tl">
                    <a:srgbClr val="000000">
                      <a:alpha val="43137"/>
                    </a:srgbClr>
                  </a:outerShdw>
                </a:effectLst>
                <a:latin typeface="Segoe" pitchFamily="34" charset="0"/>
              </a:rPr>
              <a:t>HTML tags</a:t>
            </a:r>
          </a:p>
        </p:txBody>
      </p:sp>
      <p:sp>
        <p:nvSpPr>
          <p:cNvPr id="8" name="Oval 7"/>
          <p:cNvSpPr/>
          <p:nvPr/>
        </p:nvSpPr>
        <p:spPr bwMode="auto">
          <a:xfrm>
            <a:off x="3933825" y="3648075"/>
            <a:ext cx="838200" cy="228600"/>
          </a:xfrm>
          <a:prstGeom prst="ellipse">
            <a:avLst/>
          </a:prstGeom>
          <a:noFill/>
          <a:ln w="38100">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9" name="Rectangle 8"/>
          <p:cNvSpPr/>
          <p:nvPr/>
        </p:nvSpPr>
        <p:spPr bwMode="auto">
          <a:xfrm>
            <a:off x="304800" y="838200"/>
            <a:ext cx="8458200" cy="5486400"/>
          </a:xfrm>
          <a:prstGeom prst="rect">
            <a:avLst/>
          </a:prstGeom>
          <a:solidFill>
            <a:schemeClr val="bg1">
              <a:lumMod val="95000"/>
              <a:lumOff val="5000"/>
              <a:alpha val="53000"/>
            </a:schemeClr>
          </a:solidFill>
          <a:ln>
            <a:no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grpSp>
        <p:nvGrpSpPr>
          <p:cNvPr id="3" name="Group 8"/>
          <p:cNvGrpSpPr/>
          <p:nvPr/>
        </p:nvGrpSpPr>
        <p:grpSpPr>
          <a:xfrm>
            <a:off x="4953000" y="1905000"/>
            <a:ext cx="3800475" cy="4419600"/>
            <a:chOff x="4953000" y="1905000"/>
            <a:chExt cx="3800475" cy="4419600"/>
          </a:xfrm>
        </p:grpSpPr>
        <p:pic>
          <p:nvPicPr>
            <p:cNvPr id="11" name="Picture 2" descr="C:\ysiles\My Documents\Goals\Outreach\MVP Summit 2009\Screenshots\2-24-2009 2-02-32 PM.jpg"/>
            <p:cNvPicPr>
              <a:picLocks noChangeAspect="1" noChangeArrowheads="1"/>
            </p:cNvPicPr>
            <p:nvPr/>
          </p:nvPicPr>
          <p:blipFill>
            <a:blip r:embed="rId4" cstate="print"/>
            <a:srcRect/>
            <a:stretch>
              <a:fillRect/>
            </a:stretch>
          </p:blipFill>
          <p:spPr bwMode="auto">
            <a:xfrm>
              <a:off x="4953000" y="1905000"/>
              <a:ext cx="3800475" cy="4419600"/>
            </a:xfrm>
            <a:prstGeom prst="rect">
              <a:avLst/>
            </a:prstGeom>
            <a:noFill/>
          </p:spPr>
        </p:pic>
        <p:sp>
          <p:nvSpPr>
            <p:cNvPr id="12" name="Rectangle 11"/>
            <p:cNvSpPr/>
            <p:nvPr/>
          </p:nvSpPr>
          <p:spPr bwMode="auto">
            <a:xfrm>
              <a:off x="5176837" y="3371850"/>
              <a:ext cx="3352800" cy="12192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grpSp>
    </p:spTree>
    <p:extLst>
      <p:ext uri="{BB962C8B-B14F-4D97-AF65-F5344CB8AC3E}">
        <p14:creationId xmlns:p14="http://schemas.microsoft.com/office/powerpoint/2010/main" val="3284527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9"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3200" dirty="0" smtClean="0"/>
              <a:t>Novost v SP1</a:t>
            </a:r>
            <a:endParaRPr lang="sl-SI" sz="3200" dirty="0"/>
          </a:p>
        </p:txBody>
      </p:sp>
      <p:sp>
        <p:nvSpPr>
          <p:cNvPr id="3" name="Content Placeholder 2"/>
          <p:cNvSpPr>
            <a:spLocks noGrp="1"/>
          </p:cNvSpPr>
          <p:nvPr>
            <p:ph idx="1"/>
          </p:nvPr>
        </p:nvSpPr>
        <p:spPr/>
        <p:txBody>
          <a:bodyPr/>
          <a:lstStyle/>
          <a:p>
            <a:endParaRPr lang="sl-SI"/>
          </a:p>
        </p:txBody>
      </p:sp>
      <p:sp>
        <p:nvSpPr>
          <p:cNvPr id="4" name="Slide Number Placeholder 3"/>
          <p:cNvSpPr>
            <a:spLocks noGrp="1"/>
          </p:cNvSpPr>
          <p:nvPr>
            <p:ph type="sldNum" sz="quarter" idx="12"/>
          </p:nvPr>
        </p:nvSpPr>
        <p:spPr/>
        <p:txBody>
          <a:bodyPr/>
          <a:lstStyle/>
          <a:p>
            <a:fld id="{E5740160-1E54-4F0B-B00D-82076E12D6C0}" type="slidenum">
              <a:rPr lang="sl-SI" smtClean="0"/>
              <a:t>37</a:t>
            </a:fld>
            <a:endParaRPr lang="sl-SI"/>
          </a:p>
        </p:txBody>
      </p:sp>
      <p:pic>
        <p:nvPicPr>
          <p:cNvPr id="7170" name="Picture 2" descr="http://www.isaserver.org/img/upl/image00412771449719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0" y="1636812"/>
            <a:ext cx="4215720" cy="486268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isaserver.org/img/upl/image00612771449719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628800"/>
            <a:ext cx="5438775" cy="468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453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sp>
        <p:nvSpPr>
          <p:cNvPr id="3" name="Content Placeholder 2"/>
          <p:cNvSpPr>
            <a:spLocks noGrp="1"/>
          </p:cNvSpPr>
          <p:nvPr>
            <p:ph idx="1"/>
          </p:nvPr>
        </p:nvSpPr>
        <p:spPr/>
        <p:txBody>
          <a:bodyPr/>
          <a:lstStyle/>
          <a:p>
            <a:endParaRPr lang="sl-SI"/>
          </a:p>
        </p:txBody>
      </p:sp>
      <p:sp>
        <p:nvSpPr>
          <p:cNvPr id="4" name="Slide Number Placeholder 3"/>
          <p:cNvSpPr>
            <a:spLocks noGrp="1"/>
          </p:cNvSpPr>
          <p:nvPr>
            <p:ph type="sldNum" sz="quarter" idx="12"/>
          </p:nvPr>
        </p:nvSpPr>
        <p:spPr/>
        <p:txBody>
          <a:bodyPr/>
          <a:lstStyle/>
          <a:p>
            <a:fld id="{E5740160-1E54-4F0B-B00D-82076E12D6C0}" type="slidenum">
              <a:rPr lang="sl-SI" smtClean="0"/>
              <a:t>38</a:t>
            </a:fld>
            <a:endParaRPr lang="sl-SI"/>
          </a:p>
        </p:txBody>
      </p:sp>
      <p:pic>
        <p:nvPicPr>
          <p:cNvPr id="8194" name="Picture 2" descr="http://www.isaserver.org/img/upl/image03412771451547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8" y="1196752"/>
            <a:ext cx="4543425" cy="486727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isaserver.org/img/upl/image03612771451547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7249" y="1223328"/>
            <a:ext cx="4543425" cy="4867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295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HTTP Malware Inspection</a:t>
            </a:r>
            <a:endParaRPr lang="en-US" dirty="0"/>
          </a:p>
        </p:txBody>
      </p:sp>
      <p:grpSp>
        <p:nvGrpSpPr>
          <p:cNvPr id="3" name="Group 71"/>
          <p:cNvGrpSpPr/>
          <p:nvPr/>
        </p:nvGrpSpPr>
        <p:grpSpPr>
          <a:xfrm>
            <a:off x="457200" y="3505200"/>
            <a:ext cx="8458200" cy="1604963"/>
            <a:chOff x="457200" y="3505200"/>
            <a:chExt cx="8458200" cy="1604963"/>
          </a:xfrm>
        </p:grpSpPr>
        <p:graphicFrame>
          <p:nvGraphicFramePr>
            <p:cNvPr id="6" name="Object 2"/>
            <p:cNvGraphicFramePr>
              <a:graphicFrameLocks noChangeAspect="1"/>
            </p:cNvGraphicFramePr>
            <p:nvPr/>
          </p:nvGraphicFramePr>
          <p:xfrm>
            <a:off x="457200" y="3810000"/>
            <a:ext cx="1293813" cy="1042987"/>
          </p:xfrm>
          <a:graphic>
            <a:graphicData uri="http://schemas.openxmlformats.org/presentationml/2006/ole">
              <mc:AlternateContent xmlns:mc="http://schemas.openxmlformats.org/markup-compatibility/2006">
                <mc:Choice xmlns:v="urn:schemas-microsoft-com:vml" Requires="v">
                  <p:oleObj spid="_x0000_s6194" name="Visio" r:id="rId4" imgW="1423390" imgH="1415582" progId="Visio.Drawing.11">
                    <p:embed/>
                  </p:oleObj>
                </mc:Choice>
                <mc:Fallback>
                  <p:oleObj name="Visio" r:id="rId4" imgW="1423390" imgH="1415582"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10000"/>
                          <a:ext cx="129381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72" name="Object 16"/>
            <p:cNvGraphicFramePr>
              <a:graphicFrameLocks noChangeAspect="1"/>
            </p:cNvGraphicFramePr>
            <p:nvPr/>
          </p:nvGraphicFramePr>
          <p:xfrm>
            <a:off x="6858000" y="3505200"/>
            <a:ext cx="2057400" cy="1604963"/>
          </p:xfrm>
          <a:graphic>
            <a:graphicData uri="http://schemas.openxmlformats.org/presentationml/2006/ole">
              <mc:AlternateContent xmlns:mc="http://schemas.openxmlformats.org/markup-compatibility/2006">
                <mc:Choice xmlns:v="urn:schemas-microsoft-com:vml" Requires="v">
                  <p:oleObj spid="_x0000_s6195" name="Visio" r:id="rId6" imgW="983327" imgH="767393" progId="Visio.Drawing.11">
                    <p:embed/>
                  </p:oleObj>
                </mc:Choice>
                <mc:Fallback>
                  <p:oleObj name="Visio" r:id="rId6" imgW="983327" imgH="76739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3505200"/>
                          <a:ext cx="20574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 name="Left-Right Arrow 50"/>
            <p:cNvSpPr/>
            <p:nvPr/>
          </p:nvSpPr>
          <p:spPr bwMode="auto">
            <a:xfrm>
              <a:off x="1676400" y="4191000"/>
              <a:ext cx="1447800" cy="304800"/>
            </a:xfrm>
            <a:prstGeom prst="leftRightArrow">
              <a:avLst/>
            </a:prstGeom>
            <a:solidFill>
              <a:schemeClr val="bg2">
                <a:lumMod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dirty="0" smtClean="0">
                <a:solidFill>
                  <a:schemeClr val="bg1"/>
                </a:solidFill>
                <a:effectLst>
                  <a:outerShdw blurRad="38100" dist="38100" dir="2700000" algn="tl">
                    <a:srgbClr val="000000">
                      <a:alpha val="43137"/>
                    </a:srgbClr>
                  </a:outerShdw>
                </a:effectLst>
              </a:endParaRPr>
            </a:p>
          </p:txBody>
        </p:sp>
        <p:sp>
          <p:nvSpPr>
            <p:cNvPr id="53" name="Left-Right Arrow 52"/>
            <p:cNvSpPr/>
            <p:nvPr/>
          </p:nvSpPr>
          <p:spPr bwMode="auto">
            <a:xfrm>
              <a:off x="4038600" y="4191000"/>
              <a:ext cx="3276600" cy="304800"/>
            </a:xfrm>
            <a:prstGeom prst="leftRightArrow">
              <a:avLst/>
            </a:prstGeom>
            <a:solidFill>
              <a:schemeClr val="bg2">
                <a:lumMod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1200" dirty="0" smtClean="0">
                <a:solidFill>
                  <a:schemeClr val="bg1"/>
                </a:solidFill>
                <a:effectLst>
                  <a:outerShdw blurRad="38100" dist="38100" dir="2700000" algn="tl">
                    <a:srgbClr val="000000">
                      <a:alpha val="43137"/>
                    </a:srgbClr>
                  </a:outerShdw>
                </a:effectLst>
              </a:endParaRPr>
            </a:p>
          </p:txBody>
        </p:sp>
      </p:grpSp>
      <p:grpSp>
        <p:nvGrpSpPr>
          <p:cNvPr id="5" name="Group 61"/>
          <p:cNvGrpSpPr/>
          <p:nvPr/>
        </p:nvGrpSpPr>
        <p:grpSpPr>
          <a:xfrm>
            <a:off x="3962400" y="4648200"/>
            <a:ext cx="2049463" cy="2036763"/>
            <a:chOff x="3962400" y="4648200"/>
            <a:chExt cx="2049463" cy="2036763"/>
          </a:xfrm>
        </p:grpSpPr>
        <p:graphicFrame>
          <p:nvGraphicFramePr>
            <p:cNvPr id="18" name="Object 25"/>
            <p:cNvGraphicFramePr>
              <a:graphicFrameLocks noChangeAspect="1"/>
            </p:cNvGraphicFramePr>
            <p:nvPr/>
          </p:nvGraphicFramePr>
          <p:xfrm>
            <a:off x="4648200" y="5486400"/>
            <a:ext cx="1363663" cy="1198563"/>
          </p:xfrm>
          <a:graphic>
            <a:graphicData uri="http://schemas.openxmlformats.org/presentationml/2006/ole">
              <mc:AlternateContent xmlns:mc="http://schemas.openxmlformats.org/markup-compatibility/2006">
                <mc:Choice xmlns:v="urn:schemas-microsoft-com:vml" Requires="v">
                  <p:oleObj spid="_x0000_s6196" name="Visio" r:id="rId8" imgW="1653108" imgH="1716701" progId="Visio.Drawing.11">
                    <p:embed/>
                  </p:oleObj>
                </mc:Choice>
                <mc:Fallback>
                  <p:oleObj name="Visio" r:id="rId8" imgW="1653108" imgH="1716701"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5486400"/>
                          <a:ext cx="1363663"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0" name="Straight Arrow Connector 59"/>
            <p:cNvCxnSpPr/>
            <p:nvPr/>
          </p:nvCxnSpPr>
          <p:spPr>
            <a:xfrm rot="16200000" flipV="1">
              <a:off x="3886200" y="4724400"/>
              <a:ext cx="1066800" cy="914400"/>
            </a:xfrm>
            <a:prstGeom prst="straightConnector1">
              <a:avLst/>
            </a:prstGeom>
            <a:ln w="412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4" name="Rounded Rectangular Callout 63"/>
          <p:cNvSpPr/>
          <p:nvPr/>
        </p:nvSpPr>
        <p:spPr bwMode="auto">
          <a:xfrm>
            <a:off x="152400" y="1828800"/>
            <a:ext cx="2819400" cy="914400"/>
          </a:xfrm>
          <a:prstGeom prst="wedgeRoundRectCallout">
            <a:avLst>
              <a:gd name="adj1" fmla="val 76652"/>
              <a:gd name="adj2" fmla="val 119508"/>
              <a:gd name="adj3" fmla="val 16667"/>
            </a:avLst>
          </a:prstGeom>
          <a:solidFill>
            <a:schemeClr val="accent1">
              <a:lumMod val="60000"/>
              <a:lumOff val="4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0" dirty="0" smtClean="0">
                <a:solidFill>
                  <a:schemeClr val="tx1"/>
                </a:solidFill>
              </a:rPr>
              <a:t>Third party plug-ins can be used (native Malware inspection must be disabled)</a:t>
            </a:r>
            <a:endParaRPr lang="en-US" sz="1400" b="0" dirty="0">
              <a:solidFill>
                <a:schemeClr val="tx1"/>
              </a:solidFill>
            </a:endParaRPr>
          </a:p>
        </p:txBody>
      </p:sp>
      <p:sp>
        <p:nvSpPr>
          <p:cNvPr id="65" name="Rounded Rectangular Callout 64"/>
          <p:cNvSpPr/>
          <p:nvPr/>
        </p:nvSpPr>
        <p:spPr bwMode="auto">
          <a:xfrm>
            <a:off x="5410200" y="1676400"/>
            <a:ext cx="3505200" cy="990600"/>
          </a:xfrm>
          <a:prstGeom prst="wedgeRoundRectCallout">
            <a:avLst>
              <a:gd name="adj1" fmla="val -94261"/>
              <a:gd name="adj2" fmla="val 67842"/>
              <a:gd name="adj3" fmla="val 16667"/>
            </a:avLst>
          </a:prstGeom>
          <a:solidFill>
            <a:schemeClr val="accent1">
              <a:lumMod val="60000"/>
              <a:lumOff val="4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80975" indent="-180975" algn="l" defTabSz="914099">
              <a:buFont typeface="Arial" pitchFamily="34" charset="0"/>
              <a:buChar char="•"/>
            </a:pPr>
            <a:r>
              <a:rPr lang="en-US" sz="1400" b="0" dirty="0" smtClean="0">
                <a:solidFill>
                  <a:schemeClr val="tx1"/>
                </a:solidFill>
              </a:rPr>
              <a:t>Integrates Microsoft Antivirus engine</a:t>
            </a:r>
          </a:p>
          <a:p>
            <a:pPr marL="180975" indent="-180975" algn="l" defTabSz="914099">
              <a:buFont typeface="Arial" pitchFamily="34" charset="0"/>
              <a:buChar char="•"/>
            </a:pPr>
            <a:r>
              <a:rPr lang="en-US" sz="1400" b="0" dirty="0" smtClean="0">
                <a:solidFill>
                  <a:schemeClr val="tx1"/>
                </a:solidFill>
              </a:rPr>
              <a:t>Signature and engine updates</a:t>
            </a:r>
          </a:p>
          <a:p>
            <a:pPr marL="180975" lvl="0" indent="-180975" algn="l" defTabSz="914099">
              <a:buFont typeface="Arial" pitchFamily="34" charset="0"/>
              <a:buChar char="•"/>
            </a:pPr>
            <a:r>
              <a:rPr lang="en-US" sz="1400" b="0" dirty="0" smtClean="0">
                <a:solidFill>
                  <a:schemeClr val="tx1"/>
                </a:solidFill>
              </a:rPr>
              <a:t>Subscription-based</a:t>
            </a:r>
            <a:endParaRPr lang="en-US" sz="2400" b="0" dirty="0" smtClean="0">
              <a:solidFill>
                <a:schemeClr val="bg1"/>
              </a:solidFill>
              <a:effectLst>
                <a:outerShdw blurRad="38100" dist="38100" dir="2700000" algn="tl">
                  <a:srgbClr val="000000">
                    <a:alpha val="43137"/>
                  </a:srgbClr>
                </a:outerShdw>
              </a:effectLst>
            </a:endParaRPr>
          </a:p>
        </p:txBody>
      </p:sp>
      <p:sp>
        <p:nvSpPr>
          <p:cNvPr id="67" name="Rounded Rectangular Callout 66"/>
          <p:cNvSpPr/>
          <p:nvPr/>
        </p:nvSpPr>
        <p:spPr bwMode="auto">
          <a:xfrm>
            <a:off x="228600" y="4953000"/>
            <a:ext cx="3962400" cy="1371600"/>
          </a:xfrm>
          <a:prstGeom prst="wedgeRoundRectCallout">
            <a:avLst>
              <a:gd name="adj1" fmla="val 58609"/>
              <a:gd name="adj2" fmla="val -26007"/>
              <a:gd name="adj3" fmla="val 16667"/>
            </a:avLst>
          </a:prstGeom>
          <a:solidFill>
            <a:schemeClr val="accent1">
              <a:lumMod val="60000"/>
              <a:lumOff val="4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180975" lvl="0" indent="-180975" algn="l">
              <a:buFont typeface="Arial" pitchFamily="34" charset="0"/>
              <a:buChar char="•"/>
            </a:pPr>
            <a:r>
              <a:rPr lang="en-US" sz="1400" b="0" dirty="0" smtClean="0">
                <a:solidFill>
                  <a:schemeClr val="tx1"/>
                </a:solidFill>
              </a:rPr>
              <a:t>Source and destination exceptions</a:t>
            </a:r>
          </a:p>
          <a:p>
            <a:pPr marL="180975" lvl="0" indent="-180975" algn="l">
              <a:buFont typeface="Arial" pitchFamily="34" charset="0"/>
              <a:buChar char="•"/>
            </a:pPr>
            <a:r>
              <a:rPr lang="en-US" sz="1400" b="0" dirty="0" smtClean="0">
                <a:solidFill>
                  <a:schemeClr val="tx1"/>
                </a:solidFill>
              </a:rPr>
              <a:t>Global and per-rule inspection options (encrypted files, nested archives, large files…)</a:t>
            </a:r>
          </a:p>
          <a:p>
            <a:pPr marL="180975" indent="-180975" algn="l">
              <a:buFont typeface="Arial" pitchFamily="34" charset="0"/>
              <a:buChar char="•"/>
            </a:pPr>
            <a:r>
              <a:rPr lang="en-US" sz="1400" b="0" dirty="0" smtClean="0">
                <a:solidFill>
                  <a:schemeClr val="tx1"/>
                </a:solidFill>
              </a:rPr>
              <a:t>Logging and reporting support </a:t>
            </a:r>
          </a:p>
          <a:p>
            <a:pPr marL="180975" lvl="0" indent="-180975" algn="l">
              <a:buFont typeface="Arial" pitchFamily="34" charset="0"/>
              <a:buChar char="•"/>
            </a:pPr>
            <a:r>
              <a:rPr lang="en-US" sz="1400" b="0" dirty="0" smtClean="0">
                <a:solidFill>
                  <a:schemeClr val="tx1"/>
                </a:solidFill>
              </a:rPr>
              <a:t>Web Access Wizard integration</a:t>
            </a:r>
            <a:endParaRPr lang="en-US" sz="1400" b="0" dirty="0">
              <a:solidFill>
                <a:schemeClr val="tx1"/>
              </a:solidFill>
            </a:endParaRPr>
          </a:p>
        </p:txBody>
      </p:sp>
      <p:sp>
        <p:nvSpPr>
          <p:cNvPr id="74" name="Rounded Rectangular Callout 73"/>
          <p:cNvSpPr/>
          <p:nvPr/>
        </p:nvSpPr>
        <p:spPr bwMode="auto">
          <a:xfrm>
            <a:off x="304800" y="3048000"/>
            <a:ext cx="2514600" cy="685800"/>
          </a:xfrm>
          <a:prstGeom prst="wedgeRoundRectCallout">
            <a:avLst>
              <a:gd name="adj1" fmla="val 41667"/>
              <a:gd name="adj2" fmla="val 127778"/>
              <a:gd name="adj3" fmla="val 16667"/>
            </a:avLst>
          </a:prstGeom>
          <a:solidFill>
            <a:schemeClr val="accent1">
              <a:lumMod val="60000"/>
              <a:lumOff val="4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lvl="0"/>
            <a:r>
              <a:rPr lang="en-US" sz="1400" b="0" dirty="0" smtClean="0">
                <a:solidFill>
                  <a:schemeClr val="tx1"/>
                </a:solidFill>
              </a:rPr>
              <a:t>Content delivery methods by content type</a:t>
            </a:r>
            <a:endParaRPr lang="en-US" sz="1400" b="0" dirty="0">
              <a:solidFill>
                <a:schemeClr val="tx1"/>
              </a:solidFill>
            </a:endParaRPr>
          </a:p>
        </p:txBody>
      </p:sp>
      <p:grpSp>
        <p:nvGrpSpPr>
          <p:cNvPr id="7" name="Group 75"/>
          <p:cNvGrpSpPr/>
          <p:nvPr/>
        </p:nvGrpSpPr>
        <p:grpSpPr>
          <a:xfrm>
            <a:off x="2895600" y="914400"/>
            <a:ext cx="2057400" cy="3965377"/>
            <a:chOff x="2895600" y="914400"/>
            <a:chExt cx="2057400" cy="3965377"/>
          </a:xfrm>
        </p:grpSpPr>
        <p:grpSp>
          <p:nvGrpSpPr>
            <p:cNvPr id="12" name="Group 67"/>
            <p:cNvGrpSpPr/>
            <p:nvPr/>
          </p:nvGrpSpPr>
          <p:grpSpPr>
            <a:xfrm>
              <a:off x="2895600" y="914400"/>
              <a:ext cx="2057400" cy="3794125"/>
              <a:chOff x="2895600" y="914400"/>
              <a:chExt cx="2057400" cy="3794125"/>
            </a:xfrm>
          </p:grpSpPr>
          <p:grpSp>
            <p:nvGrpSpPr>
              <p:cNvPr id="13" name="Group 58"/>
              <p:cNvGrpSpPr/>
              <p:nvPr/>
            </p:nvGrpSpPr>
            <p:grpSpPr>
              <a:xfrm>
                <a:off x="3148012" y="3181350"/>
                <a:ext cx="1195388" cy="1527175"/>
                <a:chOff x="3148012" y="3181350"/>
                <a:chExt cx="1195388" cy="1527175"/>
              </a:xfrm>
            </p:grpSpPr>
            <p:grpSp>
              <p:nvGrpSpPr>
                <p:cNvPr id="14" name="Group 6"/>
                <p:cNvGrpSpPr>
                  <a:grpSpLocks/>
                </p:cNvGrpSpPr>
                <p:nvPr/>
              </p:nvGrpSpPr>
              <p:grpSpPr bwMode="auto">
                <a:xfrm>
                  <a:off x="3148012" y="3962400"/>
                  <a:ext cx="931863" cy="746125"/>
                  <a:chOff x="1802" y="1187"/>
                  <a:chExt cx="587" cy="470"/>
                </a:xfrm>
              </p:grpSpPr>
              <p:graphicFrame>
                <p:nvGraphicFramePr>
                  <p:cNvPr id="8" name="Object 3"/>
                  <p:cNvGraphicFramePr>
                    <a:graphicFrameLocks noChangeAspect="1"/>
                  </p:cNvGraphicFramePr>
                  <p:nvPr/>
                </p:nvGraphicFramePr>
                <p:xfrm>
                  <a:off x="1802" y="1187"/>
                  <a:ext cx="587" cy="470"/>
                </p:xfrm>
                <a:graphic>
                  <a:graphicData uri="http://schemas.openxmlformats.org/presentationml/2006/ole">
                    <mc:AlternateContent xmlns:mc="http://schemas.openxmlformats.org/markup-compatibility/2006">
                      <mc:Choice xmlns:v="urn:schemas-microsoft-com:vml" Requires="v">
                        <p:oleObj spid="_x0000_s6197" name="Visio" r:id="rId10" imgW="855726" imgH="685597" progId="Visio.Drawing.11">
                          <p:embed/>
                        </p:oleObj>
                      </mc:Choice>
                      <mc:Fallback>
                        <p:oleObj name="Visio" r:id="rId10" imgW="855726" imgH="685597" progId="Visio.Drawing.1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02" y="1187"/>
                                <a:ext cx="587" cy="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Oval 4"/>
                  <p:cNvSpPr>
                    <a:spLocks noChangeArrowheads="1"/>
                  </p:cNvSpPr>
                  <p:nvPr/>
                </p:nvSpPr>
                <p:spPr bwMode="auto">
                  <a:xfrm rot="2126743">
                    <a:off x="1931" y="1271"/>
                    <a:ext cx="240" cy="150"/>
                  </a:xfrm>
                  <a:prstGeom prst="ellipse">
                    <a:avLst/>
                  </a:prstGeom>
                  <a:gradFill rotWithShape="1">
                    <a:gsLst>
                      <a:gs pos="0">
                        <a:schemeClr val="tx1"/>
                      </a:gs>
                      <a:gs pos="100000">
                        <a:schemeClr val="tx1">
                          <a:gamma/>
                          <a:tint val="0"/>
                          <a:invGamma/>
                        </a:schemeClr>
                      </a:gs>
                    </a:gsLst>
                    <a:lin ang="2700000" scaled="1"/>
                  </a:gradFill>
                  <a:ln w="3175">
                    <a:solidFill>
                      <a:srgbClr val="969696"/>
                    </a:solidFill>
                    <a:round/>
                    <a:headEnd/>
                    <a:tailEnd/>
                  </a:ln>
                  <a:effectLst/>
                </p:spPr>
                <p:txBody>
                  <a:bodyPr wrap="none" anchor="ctr"/>
                  <a:lstStyle/>
                  <a:p>
                    <a:pPr>
                      <a:defRPr/>
                    </a:pPr>
                    <a:endParaRPr lang="en-US" dirty="0">
                      <a:latin typeface="+mn-lt"/>
                    </a:endParaRPr>
                  </a:p>
                </p:txBody>
              </p:sp>
              <p:sp>
                <p:nvSpPr>
                  <p:cNvPr id="10" name="Oval 5"/>
                  <p:cNvSpPr>
                    <a:spLocks noChangeArrowheads="1"/>
                  </p:cNvSpPr>
                  <p:nvPr/>
                </p:nvSpPr>
                <p:spPr bwMode="auto">
                  <a:xfrm rot="2126743">
                    <a:off x="1951" y="1282"/>
                    <a:ext cx="200" cy="129"/>
                  </a:xfrm>
                  <a:prstGeom prst="ellipse">
                    <a:avLst/>
                  </a:prstGeom>
                  <a:solidFill>
                    <a:srgbClr val="EAEAEA"/>
                  </a:solidFill>
                  <a:ln w="15875">
                    <a:noFill/>
                    <a:round/>
                    <a:headEnd/>
                    <a:tailEnd/>
                  </a:ln>
                </p:spPr>
                <p:txBody>
                  <a:bodyPr wrap="none" anchor="ctr"/>
                  <a:lstStyle/>
                  <a:p>
                    <a:pPr algn="ctr"/>
                    <a:endParaRPr lang="en-US" dirty="0">
                      <a:latin typeface="+mn-lt"/>
                    </a:endParaRPr>
                  </a:p>
                </p:txBody>
              </p:sp>
              <p:pic>
                <p:nvPicPr>
                  <p:cNvPr id="11" name="Picture 6" descr="nitrogen2"/>
                  <p:cNvPicPr>
                    <a:picLocks noChangeAspect="1" noChangeArrowheads="1"/>
                  </p:cNvPicPr>
                  <p:nvPr/>
                </p:nvPicPr>
                <p:blipFill>
                  <a:blip r:embed="rId12" cstate="print"/>
                  <a:srcRect/>
                  <a:stretch>
                    <a:fillRect/>
                  </a:stretch>
                </p:blipFill>
                <p:spPr bwMode="auto">
                  <a:xfrm rot="1807459">
                    <a:off x="1926" y="1266"/>
                    <a:ext cx="246" cy="148"/>
                  </a:xfrm>
                  <a:prstGeom prst="rect">
                    <a:avLst/>
                  </a:prstGeom>
                  <a:noFill/>
                  <a:ln w="9525">
                    <a:noFill/>
                    <a:miter lim="800000"/>
                    <a:headEnd/>
                    <a:tailEnd/>
                  </a:ln>
                </p:spPr>
              </p:pic>
            </p:grpSp>
            <p:graphicFrame>
              <p:nvGraphicFramePr>
                <p:cNvPr id="45069" name="Object 13"/>
                <p:cNvGraphicFramePr>
                  <a:graphicFrameLocks noChangeAspect="1"/>
                </p:cNvGraphicFramePr>
                <p:nvPr/>
              </p:nvGraphicFramePr>
              <p:xfrm>
                <a:off x="3438525" y="3181350"/>
                <a:ext cx="904875" cy="1085850"/>
              </p:xfrm>
              <a:graphic>
                <a:graphicData uri="http://schemas.openxmlformats.org/presentationml/2006/ole">
                  <mc:AlternateContent xmlns:mc="http://schemas.openxmlformats.org/markup-compatibility/2006">
                    <mc:Choice xmlns:v="urn:schemas-microsoft-com:vml" Requires="v">
                      <p:oleObj spid="_x0000_s6198" name="Visio" r:id="rId13" imgW="1330891" imgH="1582360" progId="Visio.Drawing.11">
                        <p:embed/>
                      </p:oleObj>
                    </mc:Choice>
                    <mc:Fallback>
                      <p:oleObj name="Visio" r:id="rId13" imgW="1330891" imgH="1582360" progId="Visio.Drawing.11">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38525" y="3181350"/>
                              <a:ext cx="904875"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5" name="Group 62"/>
              <p:cNvGrpSpPr/>
              <p:nvPr/>
            </p:nvGrpSpPr>
            <p:grpSpPr>
              <a:xfrm>
                <a:off x="2895600" y="914400"/>
                <a:ext cx="2057400" cy="2286000"/>
                <a:chOff x="2895600" y="914400"/>
                <a:chExt cx="2057400" cy="2286000"/>
              </a:xfrm>
            </p:grpSpPr>
            <p:graphicFrame>
              <p:nvGraphicFramePr>
                <p:cNvPr id="45070" name="Object 14"/>
                <p:cNvGraphicFramePr>
                  <a:graphicFrameLocks noChangeAspect="1"/>
                </p:cNvGraphicFramePr>
                <p:nvPr/>
              </p:nvGraphicFramePr>
              <p:xfrm>
                <a:off x="2895600" y="914400"/>
                <a:ext cx="2057400" cy="1605371"/>
              </p:xfrm>
              <a:graphic>
                <a:graphicData uri="http://schemas.openxmlformats.org/presentationml/2006/ole">
                  <mc:AlternateContent xmlns:mc="http://schemas.openxmlformats.org/markup-compatibility/2006">
                    <mc:Choice xmlns:v="urn:schemas-microsoft-com:vml" Requires="v">
                      <p:oleObj spid="_x0000_s6199" name="Visio" r:id="rId15" imgW="983554" imgH="767404" progId="Visio.Drawing.11">
                        <p:embed/>
                      </p:oleObj>
                    </mc:Choice>
                    <mc:Fallback>
                      <p:oleObj name="Visio" r:id="rId15" imgW="983554" imgH="767404" progId="Visio.Drawing.11">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95600" y="914400"/>
                              <a:ext cx="2057400" cy="1605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 name="Up-Down Arrow 55"/>
                <p:cNvSpPr/>
                <p:nvPr/>
              </p:nvSpPr>
              <p:spPr bwMode="auto">
                <a:xfrm>
                  <a:off x="3733800" y="2057400"/>
                  <a:ext cx="304800" cy="1143000"/>
                </a:xfrm>
                <a:prstGeom prst="upDownArrow">
                  <a:avLst/>
                </a:prstGeom>
                <a:solidFill>
                  <a:schemeClr val="bg2">
                    <a:lumMod val="50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endParaRPr>
                </a:p>
              </p:txBody>
            </p:sp>
          </p:grpSp>
        </p:grpSp>
        <p:sp>
          <p:nvSpPr>
            <p:cNvPr id="75" name="TextBox 74"/>
            <p:cNvSpPr txBox="1"/>
            <p:nvPr/>
          </p:nvSpPr>
          <p:spPr>
            <a:xfrm>
              <a:off x="3048000" y="4572000"/>
              <a:ext cx="762000" cy="307777"/>
            </a:xfrm>
            <a:prstGeom prst="rect">
              <a:avLst/>
            </a:prstGeom>
            <a:noFill/>
          </p:spPr>
          <p:txBody>
            <a:bodyPr wrap="square" rtlCol="0">
              <a:spAutoFit/>
            </a:bodyPr>
            <a:lstStyle/>
            <a:p>
              <a:r>
                <a:rPr lang="en-US" sz="1400" b="1" dirty="0" smtClean="0">
                  <a:latin typeface="+mn-lt"/>
                </a:rPr>
                <a:t>TMG</a:t>
              </a:r>
            </a:p>
          </p:txBody>
        </p:sp>
      </p:grpSp>
    </p:spTree>
    <p:extLst>
      <p:ext uri="{BB962C8B-B14F-4D97-AF65-F5344CB8AC3E}">
        <p14:creationId xmlns:p14="http://schemas.microsoft.com/office/powerpoint/2010/main" val="3057737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blinds(horizontal)">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linds(horizontal)">
                                      <p:cBhvr>
                                        <p:cTn id="15" dur="500"/>
                                        <p:tgtEl>
                                          <p:spTgt spid="64"/>
                                        </p:tgtEl>
                                      </p:cBhvr>
                                    </p:animEffect>
                                  </p:childTnLst>
                                </p:cTn>
                              </p:par>
                              <p:par>
                                <p:cTn id="16" presetID="3" presetClass="exit" presetSubtype="10" fill="hold" grpId="1" nodeType="withEffect">
                                  <p:stCondLst>
                                    <p:cond delay="0"/>
                                  </p:stCondLst>
                                  <p:childTnLst>
                                    <p:animEffect transition="out" filter="blinds(horizontal)">
                                      <p:cBhvr>
                                        <p:cTn id="17" dur="500"/>
                                        <p:tgtEl>
                                          <p:spTgt spid="65"/>
                                        </p:tgtEl>
                                      </p:cBhvr>
                                    </p:animEffect>
                                    <p:set>
                                      <p:cBhvr>
                                        <p:cTn id="18" dur="1" fill="hold">
                                          <p:stCondLst>
                                            <p:cond delay="499"/>
                                          </p:stCondLst>
                                        </p:cTn>
                                        <p:tgtEl>
                                          <p:spTgt spid="6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blinds(horizontal)">
                                      <p:cBhvr>
                                        <p:cTn id="26" dur="500"/>
                                        <p:tgtEl>
                                          <p:spTgt spid="67"/>
                                        </p:tgtEl>
                                      </p:cBhvr>
                                    </p:animEffect>
                                  </p:childTnLst>
                                </p:cTn>
                              </p:par>
                              <p:par>
                                <p:cTn id="27" presetID="3" presetClass="exit" presetSubtype="10" fill="hold" grpId="1" nodeType="withEffect">
                                  <p:stCondLst>
                                    <p:cond delay="0"/>
                                  </p:stCondLst>
                                  <p:childTnLst>
                                    <p:animEffect transition="out" filter="blinds(horizontal)">
                                      <p:cBhvr>
                                        <p:cTn id="28" dur="500"/>
                                        <p:tgtEl>
                                          <p:spTgt spid="64"/>
                                        </p:tgtEl>
                                      </p:cBhvr>
                                    </p:animEffect>
                                    <p:set>
                                      <p:cBhvr>
                                        <p:cTn id="29" dur="1" fill="hold">
                                          <p:stCondLst>
                                            <p:cond delay="499"/>
                                          </p:stCondLst>
                                        </p:cTn>
                                        <p:tgtEl>
                                          <p:spTgt spid="6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linds(horizontal)">
                                      <p:cBhvr>
                                        <p:cTn id="34" dur="500"/>
                                        <p:tgtEl>
                                          <p:spTgt spid="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blinds(horizontal)">
                                      <p:cBhvr>
                                        <p:cTn id="37" dur="500"/>
                                        <p:tgtEl>
                                          <p:spTgt spid="74"/>
                                        </p:tgtEl>
                                      </p:cBhvr>
                                    </p:animEffect>
                                  </p:childTnLst>
                                </p:cTn>
                              </p:par>
                              <p:par>
                                <p:cTn id="38" presetID="3" presetClass="exit" presetSubtype="10" fill="hold" grpId="1" nodeType="withEffect">
                                  <p:stCondLst>
                                    <p:cond delay="0"/>
                                  </p:stCondLst>
                                  <p:childTnLst>
                                    <p:animEffect transition="out" filter="blinds(horizontal)">
                                      <p:cBhvr>
                                        <p:cTn id="39" dur="500"/>
                                        <p:tgtEl>
                                          <p:spTgt spid="67"/>
                                        </p:tgtEl>
                                      </p:cBhvr>
                                    </p:animEffect>
                                    <p:set>
                                      <p:cBhvr>
                                        <p:cTn id="40" dur="1" fill="hold">
                                          <p:stCondLst>
                                            <p:cond delay="499"/>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4" grpId="1" animBg="1"/>
      <p:bldP spid="65" grpId="0" animBg="1"/>
      <p:bldP spid="65" grpId="1" animBg="1"/>
      <p:bldP spid="67" grpId="0" animBg="1"/>
      <p:bldP spid="67" grpId="1" animBg="1"/>
      <p:bldP spid="7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Content Trickling</a:t>
            </a:r>
            <a:endParaRPr lang="en-US" dirty="0"/>
          </a:p>
        </p:txBody>
      </p:sp>
      <p:sp>
        <p:nvSpPr>
          <p:cNvPr id="4" name="Slide Number Placeholder 3"/>
          <p:cNvSpPr>
            <a:spLocks noGrp="1"/>
          </p:cNvSpPr>
          <p:nvPr>
            <p:ph type="sldNum" sz="quarter" idx="12"/>
          </p:nvPr>
        </p:nvSpPr>
        <p:spPr>
          <a:xfrm>
            <a:off x="8305800" y="6416675"/>
            <a:ext cx="685800" cy="365125"/>
          </a:xfrm>
          <a:prstGeom prst="rect">
            <a:avLst/>
          </a:prstGeom>
        </p:spPr>
        <p:txBody>
          <a:bodyPr/>
          <a:lstStyle/>
          <a:p>
            <a:fld id="{3988345B-C34D-4527-806F-74F7D3DE1878}" type="slidenum">
              <a:rPr lang="en-US" smtClean="0"/>
              <a:pPr/>
              <a:t>40</a:t>
            </a:fld>
            <a:endParaRPr lang="en-US" dirty="0"/>
          </a:p>
        </p:txBody>
      </p:sp>
      <p:sp>
        <p:nvSpPr>
          <p:cNvPr id="5" name="Firewall Service"/>
          <p:cNvSpPr/>
          <p:nvPr/>
        </p:nvSpPr>
        <p:spPr>
          <a:xfrm>
            <a:off x="3124200" y="838200"/>
            <a:ext cx="2895600" cy="5486400"/>
          </a:xfrm>
          <a:prstGeom prst="rect">
            <a:avLst/>
          </a:prstGeom>
          <a:solidFill>
            <a:schemeClr val="accent3">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2"/>
                </a:solidFill>
                <a:latin typeface="+mj-lt"/>
                <a:ea typeface="+mj-ea"/>
                <a:cs typeface="+mj-cs"/>
              </a:rPr>
              <a:t>Firewall Service</a:t>
            </a:r>
          </a:p>
        </p:txBody>
      </p:sp>
      <p:pic>
        <p:nvPicPr>
          <p:cNvPr id="6" name="Client"/>
          <p:cNvPicPr>
            <a:picLocks noChangeAspect="1" noChangeArrowheads="1"/>
          </p:cNvPicPr>
          <p:nvPr/>
        </p:nvPicPr>
        <p:blipFill>
          <a:blip r:embed="rId3" cstate="print"/>
          <a:srcRect/>
          <a:stretch>
            <a:fillRect/>
          </a:stretch>
        </p:blipFill>
        <p:spPr bwMode="auto">
          <a:xfrm>
            <a:off x="8153400" y="914400"/>
            <a:ext cx="861811" cy="838200"/>
          </a:xfrm>
          <a:prstGeom prst="rect">
            <a:avLst/>
          </a:prstGeom>
          <a:noFill/>
          <a:ln w="9525">
            <a:noFill/>
            <a:miter lim="800000"/>
            <a:headEnd/>
            <a:tailEnd/>
          </a:ln>
          <a:effectLst/>
        </p:spPr>
      </p:pic>
      <p:pic>
        <p:nvPicPr>
          <p:cNvPr id="7" name="Web Server"/>
          <p:cNvPicPr>
            <a:picLocks noChangeAspect="1" noChangeArrowheads="1"/>
          </p:cNvPicPr>
          <p:nvPr/>
        </p:nvPicPr>
        <p:blipFill>
          <a:blip r:embed="rId4" cstate="print"/>
          <a:srcRect/>
          <a:stretch>
            <a:fillRect/>
          </a:stretch>
        </p:blipFill>
        <p:spPr bwMode="auto">
          <a:xfrm>
            <a:off x="152399" y="990600"/>
            <a:ext cx="777875" cy="1066800"/>
          </a:xfrm>
          <a:prstGeom prst="rect">
            <a:avLst/>
          </a:prstGeom>
          <a:noFill/>
          <a:ln w="9525">
            <a:noFill/>
            <a:miter lim="800000"/>
            <a:headEnd/>
            <a:tailEnd/>
          </a:ln>
          <a:effectLst/>
        </p:spPr>
      </p:pic>
      <p:sp>
        <p:nvSpPr>
          <p:cNvPr id="8" name="Web Proxy"/>
          <p:cNvSpPr/>
          <p:nvPr/>
        </p:nvSpPr>
        <p:spPr>
          <a:xfrm>
            <a:off x="3200400" y="1219200"/>
            <a:ext cx="2743200" cy="38100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2"/>
                </a:solidFill>
                <a:latin typeface="+mj-lt"/>
                <a:ea typeface="+mj-ea"/>
                <a:cs typeface="+mj-cs"/>
              </a:rPr>
              <a:t>Web Proxy</a:t>
            </a:r>
          </a:p>
        </p:txBody>
      </p:sp>
      <p:sp>
        <p:nvSpPr>
          <p:cNvPr id="9" name="EMP Filter"/>
          <p:cNvSpPr/>
          <p:nvPr/>
        </p:nvSpPr>
        <p:spPr>
          <a:xfrm>
            <a:off x="3276600" y="1676400"/>
            <a:ext cx="2590800" cy="3124200"/>
          </a:xfrm>
          <a:prstGeom prst="rect">
            <a:avLst/>
          </a:prstGeom>
          <a:solidFill>
            <a:schemeClr val="accent3">
              <a:lumMod val="60000"/>
              <a:lumOff val="4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2"/>
                </a:solidFill>
              </a:rPr>
              <a:t>Malware Inspection Filter</a:t>
            </a:r>
            <a:endParaRPr lang="en-US" sz="1600" dirty="0" smtClean="0">
              <a:solidFill>
                <a:schemeClr val="tx2"/>
              </a:solidFill>
              <a:latin typeface="+mj-lt"/>
              <a:ea typeface="+mj-ea"/>
              <a:cs typeface="+mj-cs"/>
            </a:endParaRPr>
          </a:p>
        </p:txBody>
      </p:sp>
      <p:sp>
        <p:nvSpPr>
          <p:cNvPr id="10" name="Request Context"/>
          <p:cNvSpPr/>
          <p:nvPr/>
        </p:nvSpPr>
        <p:spPr>
          <a:xfrm>
            <a:off x="3429000" y="2262351"/>
            <a:ext cx="2209800" cy="1676400"/>
          </a:xfrm>
          <a:prstGeom prst="rect">
            <a:avLst/>
          </a:prstGeom>
          <a:solidFill>
            <a:schemeClr val="accent3">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400" dirty="0" smtClean="0">
                <a:solidFill>
                  <a:schemeClr val="tx2"/>
                </a:solidFill>
                <a:latin typeface="+mj-lt"/>
                <a:ea typeface="+mj-ea"/>
                <a:cs typeface="+mj-cs"/>
              </a:rPr>
              <a:t>Request Context</a:t>
            </a:r>
          </a:p>
        </p:txBody>
      </p:sp>
      <p:sp>
        <p:nvSpPr>
          <p:cNvPr id="11" name="Scanner"/>
          <p:cNvSpPr/>
          <p:nvPr/>
        </p:nvSpPr>
        <p:spPr>
          <a:xfrm>
            <a:off x="3168868" y="5131676"/>
            <a:ext cx="2743200" cy="9906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2"/>
                </a:solidFill>
                <a:latin typeface="+mj-lt"/>
                <a:ea typeface="+mj-ea"/>
                <a:cs typeface="+mj-cs"/>
              </a:rPr>
              <a:t>Scanner</a:t>
            </a:r>
          </a:p>
        </p:txBody>
      </p:sp>
      <p:sp>
        <p:nvSpPr>
          <p:cNvPr id="12" name="Client Request"/>
          <p:cNvSpPr/>
          <p:nvPr/>
        </p:nvSpPr>
        <p:spPr>
          <a:xfrm>
            <a:off x="61722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msrdp.cab</a:t>
            </a:r>
          </a:p>
        </p:txBody>
      </p:sp>
      <p:sp>
        <p:nvSpPr>
          <p:cNvPr id="13" name="Server Request"/>
          <p:cNvSpPr/>
          <p:nvPr/>
        </p:nvSpPr>
        <p:spPr>
          <a:xfrm>
            <a:off x="10668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msrdp.cab</a:t>
            </a:r>
          </a:p>
        </p:txBody>
      </p:sp>
      <p:sp>
        <p:nvSpPr>
          <p:cNvPr id="14" name="Server Response"/>
          <p:cNvSpPr/>
          <p:nvPr/>
        </p:nvSpPr>
        <p:spPr>
          <a:xfrm>
            <a:off x="11430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a:t>
            </a:r>
          </a:p>
        </p:txBody>
      </p:sp>
      <p:sp>
        <p:nvSpPr>
          <p:cNvPr id="15" name="Accumulated Content 1"/>
          <p:cNvSpPr/>
          <p:nvPr/>
        </p:nvSpPr>
        <p:spPr>
          <a:xfrm>
            <a:off x="3781425" y="2724150"/>
            <a:ext cx="1752600" cy="3810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16" name="Accumulated Content 2"/>
          <p:cNvSpPr/>
          <p:nvPr/>
        </p:nvSpPr>
        <p:spPr>
          <a:xfrm>
            <a:off x="3781425" y="2724150"/>
            <a:ext cx="1752600" cy="6096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17" name="Accumulated Content 3"/>
          <p:cNvSpPr/>
          <p:nvPr/>
        </p:nvSpPr>
        <p:spPr>
          <a:xfrm>
            <a:off x="3781425" y="2724150"/>
            <a:ext cx="1752600" cy="7620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18" name="Accumulated Content 4"/>
          <p:cNvSpPr/>
          <p:nvPr/>
        </p:nvSpPr>
        <p:spPr>
          <a:xfrm>
            <a:off x="3781425" y="2724150"/>
            <a:ext cx="1752600" cy="9144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19" name="Accumulated Content 5"/>
          <p:cNvSpPr/>
          <p:nvPr/>
        </p:nvSpPr>
        <p:spPr>
          <a:xfrm>
            <a:off x="3781425" y="2724150"/>
            <a:ext cx="1752600" cy="1066800"/>
          </a:xfrm>
          <a:prstGeom prst="rect">
            <a:avLst/>
          </a:prstGeom>
          <a:solidFill>
            <a:schemeClr val="accent3">
              <a:lumMod val="60000"/>
              <a:lumOff val="4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20" name="Client Response"/>
          <p:cNvSpPr/>
          <p:nvPr/>
        </p:nvSpPr>
        <p:spPr>
          <a:xfrm>
            <a:off x="62484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a:t>
            </a:r>
          </a:p>
        </p:txBody>
      </p:sp>
      <p:pic>
        <p:nvPicPr>
          <p:cNvPr id="21" name="Trickling Dialog" descr="C:\Users\yuryb\AppData\Local\Temp\TricklingScreenshot.jpg"/>
          <p:cNvPicPr>
            <a:picLocks noChangeAspect="1" noChangeArrowheads="1"/>
          </p:cNvPicPr>
          <p:nvPr/>
        </p:nvPicPr>
        <p:blipFill>
          <a:blip r:embed="rId5" cstate="print"/>
          <a:srcRect/>
          <a:stretch>
            <a:fillRect/>
          </a:stretch>
        </p:blipFill>
        <p:spPr bwMode="auto">
          <a:xfrm>
            <a:off x="6324600" y="2286000"/>
            <a:ext cx="2493645" cy="1746885"/>
          </a:xfrm>
          <a:prstGeom prst="rect">
            <a:avLst/>
          </a:prstGeom>
          <a:noFill/>
        </p:spPr>
      </p:pic>
      <p:pic>
        <p:nvPicPr>
          <p:cNvPr id="22" name="Save As Dialog" descr="\\xray-mgr485\rootd\SaveAs.jpg"/>
          <p:cNvPicPr>
            <a:picLocks noChangeAspect="1" noChangeArrowheads="1"/>
          </p:cNvPicPr>
          <p:nvPr/>
        </p:nvPicPr>
        <p:blipFill>
          <a:blip r:embed="rId6" cstate="print"/>
          <a:srcRect/>
          <a:stretch>
            <a:fillRect/>
          </a:stretch>
        </p:blipFill>
        <p:spPr bwMode="auto">
          <a:xfrm>
            <a:off x="6172200" y="2209800"/>
            <a:ext cx="2760345" cy="1953577"/>
          </a:xfrm>
          <a:prstGeom prst="rect">
            <a:avLst/>
          </a:prstGeom>
          <a:noFill/>
        </p:spPr>
      </p:pic>
      <p:sp>
        <p:nvSpPr>
          <p:cNvPr id="23" name="Cursor for Save Button"/>
          <p:cNvSpPr/>
          <p:nvPr/>
        </p:nvSpPr>
        <p:spPr>
          <a:xfrm rot="19367988">
            <a:off x="7903345" y="3188550"/>
            <a:ext cx="500111" cy="853531"/>
          </a:xfrm>
          <a:prstGeom prst="upArrow">
            <a:avLst>
              <a:gd name="adj1" fmla="val 50000"/>
              <a:gd name="adj2" fmla="val 1061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Completed Dialog" descr="\\xray-mgr485\rootd\Completed.jpg"/>
          <p:cNvPicPr>
            <a:picLocks noChangeAspect="1" noChangeArrowheads="1"/>
          </p:cNvPicPr>
          <p:nvPr/>
        </p:nvPicPr>
        <p:blipFill>
          <a:blip r:embed="rId7" cstate="print"/>
          <a:srcRect/>
          <a:stretch>
            <a:fillRect/>
          </a:stretch>
        </p:blipFill>
        <p:spPr bwMode="auto">
          <a:xfrm>
            <a:off x="6248400" y="2286000"/>
            <a:ext cx="2560320" cy="1813560"/>
          </a:xfrm>
          <a:prstGeom prst="rect">
            <a:avLst/>
          </a:prstGeom>
          <a:noFill/>
        </p:spPr>
      </p:pic>
      <p:pic>
        <p:nvPicPr>
          <p:cNvPr id="25" name="Final Inspection Result" descr="C:\Users\yuryb\AppData\Local\Microsoft\Windows\Temporary Internet Files\Content.IE5\BS3NZAPW\MCj04244660000[1].wmf"/>
          <p:cNvPicPr>
            <a:picLocks noChangeAspect="1" noChangeArrowheads="1"/>
          </p:cNvPicPr>
          <p:nvPr/>
        </p:nvPicPr>
        <p:blipFill>
          <a:blip r:embed="rId8" cstate="print"/>
          <a:srcRect/>
          <a:stretch>
            <a:fillRect/>
          </a:stretch>
        </p:blipFill>
        <p:spPr bwMode="auto">
          <a:xfrm>
            <a:off x="5534025" y="5467350"/>
            <a:ext cx="721650" cy="620712"/>
          </a:xfrm>
          <a:prstGeom prst="rect">
            <a:avLst/>
          </a:prstGeom>
          <a:noFill/>
          <a:effectLst>
            <a:outerShdw sx="1000" sy="1000" algn="ctr" rotWithShape="0">
              <a:srgbClr val="000000"/>
            </a:outerShdw>
          </a:effectLst>
        </p:spPr>
      </p:pic>
      <p:pic>
        <p:nvPicPr>
          <p:cNvPr id="26" name="Partial Inspection Result" descr="C:\Users\yuryb\AppData\Local\Microsoft\Windows\Temporary Internet Files\Content.IE5\BS3NZAPW\MCj04244660000[1].wmf"/>
          <p:cNvPicPr>
            <a:picLocks noChangeAspect="1" noChangeArrowheads="1"/>
          </p:cNvPicPr>
          <p:nvPr/>
        </p:nvPicPr>
        <p:blipFill>
          <a:blip r:embed="rId8" cstate="print">
            <a:grayscl/>
          </a:blip>
          <a:srcRect/>
          <a:stretch>
            <a:fillRect/>
          </a:stretch>
        </p:blipFill>
        <p:spPr bwMode="auto">
          <a:xfrm>
            <a:off x="5534025" y="5467350"/>
            <a:ext cx="721650" cy="620712"/>
          </a:xfrm>
          <a:prstGeom prst="rect">
            <a:avLst/>
          </a:prstGeom>
          <a:noFill/>
          <a:effectLst>
            <a:outerShdw sx="1000" sy="1000" algn="ctr" rotWithShape="0">
              <a:srgbClr val="000000"/>
            </a:outerShdw>
          </a:effectLst>
        </p:spPr>
      </p:pic>
    </p:spTree>
    <p:extLst>
      <p:ext uri="{BB962C8B-B14F-4D97-AF65-F5344CB8AC3E}">
        <p14:creationId xmlns:p14="http://schemas.microsoft.com/office/powerpoint/2010/main" val="2423352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Right)">
                                      <p:cBhvr>
                                        <p:cTn id="1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grpId="2" nodeType="clickEffect">
                                  <p:stCondLst>
                                    <p:cond delay="0"/>
                                  </p:stCondLst>
                                  <p:childTnLst>
                                    <p:animMotion origin="layout" path="M -1.11022E-16 0.00625 L 0.02917 0.40625 " pathEditMode="relative" rAng="0" ptsTypes="AA">
                                      <p:cBhvr>
                                        <p:cTn id="36" dur="2000" fill="hold"/>
                                        <p:tgtEl>
                                          <p:spTgt spid="16"/>
                                        </p:tgtEl>
                                        <p:attrNameLst>
                                          <p:attrName>ppt_x</p:attrName>
                                          <p:attrName>ppt_y</p:attrName>
                                        </p:attrNameLst>
                                      </p:cBhvr>
                                      <p:rCtr x="1500" y="20000"/>
                                    </p:animMotion>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26"/>
                                        </p:tgtEl>
                                        <p:attrNameLst>
                                          <p:attrName>style.visibility</p:attrName>
                                        </p:attrNameLst>
                                      </p:cBhvr>
                                      <p:to>
                                        <p:strVal val="hidden"/>
                                      </p:to>
                                    </p:set>
                                  </p:childTnLst>
                                </p:cTn>
                              </p:par>
                              <p:par>
                                <p:cTn id="46" presetID="42" presetClass="path" presetSubtype="0" accel="50000" decel="50000" fill="hold" grpId="3" nodeType="withEffect">
                                  <p:stCondLst>
                                    <p:cond delay="0"/>
                                  </p:stCondLst>
                                  <p:childTnLst>
                                    <p:animMotion origin="layout" path="M -1.11022E-16 0.00625 L 0.02917 0.40625 " pathEditMode="relative" rAng="0" ptsTypes="AA">
                                      <p:cBhvr>
                                        <p:cTn id="47" dur="2000" spd="-100000" fill="hold"/>
                                        <p:tgtEl>
                                          <p:spTgt spid="16"/>
                                        </p:tgtEl>
                                        <p:attrNameLst>
                                          <p:attrName>ppt_x</p:attrName>
                                          <p:attrName>ppt_y</p:attrName>
                                        </p:attrNameLst>
                                      </p:cBhvr>
                                      <p:rCtr x="1500" y="20000"/>
                                    </p:animMotion>
                                  </p:childTnLst>
                                </p:cTn>
                              </p:par>
                            </p:childTnLst>
                          </p:cTn>
                        </p:par>
                        <p:par>
                          <p:cTn id="48" fill="hold">
                            <p:stCondLst>
                              <p:cond delay="2000"/>
                            </p:stCondLst>
                            <p:childTnLst>
                              <p:par>
                                <p:cTn id="49" presetID="1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slide(fromLeft)">
                                      <p:cBhvr>
                                        <p:cTn id="51" dur="500"/>
                                        <p:tgtEl>
                                          <p:spTgt spid="20"/>
                                        </p:tgtEl>
                                      </p:cBhvr>
                                    </p:animEffect>
                                  </p:childTnLst>
                                </p:cTn>
                              </p:par>
                              <p:par>
                                <p:cTn id="52" presetID="10"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4"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slide(fromBottom)">
                                      <p:cBhvr>
                                        <p:cTn id="59"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par>
                          <p:cTn id="60" fill="hold">
                            <p:stCondLst>
                              <p:cond delay="500"/>
                            </p:stCondLst>
                            <p:childTnLst>
                              <p:par>
                                <p:cTn id="61" presetID="1" presetClass="exit" presetSubtype="0" fill="hold" nodeType="afterEffect">
                                  <p:stCondLst>
                                    <p:cond delay="1000"/>
                                  </p:stCondLst>
                                  <p:childTnLst>
                                    <p:set>
                                      <p:cBhvr>
                                        <p:cTn id="62" dur="1" fill="hold">
                                          <p:stCondLst>
                                            <p:cond delay="0"/>
                                          </p:stCondLst>
                                        </p:cTn>
                                        <p:tgtEl>
                                          <p:spTgt spid="22"/>
                                        </p:tgtEl>
                                        <p:attrNameLst>
                                          <p:attrName>style.visibility</p:attrName>
                                        </p:attrNameLst>
                                      </p:cBhvr>
                                      <p:to>
                                        <p:strVal val="hidden"/>
                                      </p:to>
                                    </p:set>
                                  </p:childTnLst>
                                </p:cTn>
                              </p:par>
                            </p:childTnLst>
                          </p:cTn>
                        </p:par>
                        <p:par>
                          <p:cTn id="63" fill="hold">
                            <p:stCondLst>
                              <p:cond delay="1500"/>
                            </p:stCondLst>
                            <p:childTnLst>
                              <p:par>
                                <p:cTn id="64" presetID="10" presetClass="entr" presetSubtype="0"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6"/>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17"/>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18"/>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14"/>
                                        </p:tgtEl>
                                        <p:attrNameLst>
                                          <p:attrName>style.visibility</p:attrName>
                                        </p:attrNameLst>
                                      </p:cBhvr>
                                      <p:to>
                                        <p:strVal val="hidden"/>
                                      </p:to>
                                    </p:set>
                                  </p:childTnLst>
                                </p:cTn>
                              </p:par>
                              <p:par>
                                <p:cTn id="85" presetID="1"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42" presetClass="path" presetSubtype="0" accel="50000" decel="50000" fill="hold" grpId="1" nodeType="clickEffect">
                                  <p:stCondLst>
                                    <p:cond delay="0"/>
                                  </p:stCondLst>
                                  <p:childTnLst>
                                    <p:animMotion origin="layout" path="M -1.11022E-16 2.83237E-6 L 0.02917 0.42173 " pathEditMode="relative" rAng="0" ptsTypes="AA">
                                      <p:cBhvr>
                                        <p:cTn id="90" dur="2000" fill="hold"/>
                                        <p:tgtEl>
                                          <p:spTgt spid="19"/>
                                        </p:tgtEl>
                                        <p:attrNameLst>
                                          <p:attrName>ppt_x</p:attrName>
                                          <p:attrName>ppt_y</p:attrName>
                                        </p:attrNameLst>
                                      </p:cBhvr>
                                      <p:rCtr x="1500" y="21100"/>
                                    </p:animMotion>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500"/>
                                        <p:tgtEl>
                                          <p:spTgt spid="25"/>
                                        </p:tgtEl>
                                      </p:cBhvr>
                                    </p:animEffect>
                                  </p:childTnLst>
                                </p:cTn>
                              </p:par>
                            </p:childTnLst>
                          </p:cTn>
                        </p:par>
                      </p:childTnLst>
                    </p:cTn>
                  </p:par>
                  <p:par>
                    <p:cTn id="96" fill="hold">
                      <p:stCondLst>
                        <p:cond delay="indefinite"/>
                      </p:stCondLst>
                      <p:childTnLst>
                        <p:par>
                          <p:cTn id="97" fill="hold">
                            <p:stCondLst>
                              <p:cond delay="0"/>
                            </p:stCondLst>
                            <p:childTnLst>
                              <p:par>
                                <p:cTn id="98" presetID="1" presetClass="exit" presetSubtype="0" fill="hold" nodeType="clickEffect">
                                  <p:stCondLst>
                                    <p:cond delay="0"/>
                                  </p:stCondLst>
                                  <p:childTnLst>
                                    <p:set>
                                      <p:cBhvr>
                                        <p:cTn id="99" dur="1" fill="hold">
                                          <p:stCondLst>
                                            <p:cond delay="0"/>
                                          </p:stCondLst>
                                        </p:cTn>
                                        <p:tgtEl>
                                          <p:spTgt spid="25"/>
                                        </p:tgtEl>
                                        <p:attrNameLst>
                                          <p:attrName>style.visibility</p:attrName>
                                        </p:attrNameLst>
                                      </p:cBhvr>
                                      <p:to>
                                        <p:strVal val="hidden"/>
                                      </p:to>
                                    </p:set>
                                  </p:childTnLst>
                                </p:cTn>
                              </p:par>
                              <p:par>
                                <p:cTn id="100" presetID="64" presetClass="path" presetSubtype="0" accel="50000" decel="50000" fill="hold" grpId="2" nodeType="withEffect">
                                  <p:stCondLst>
                                    <p:cond delay="0"/>
                                  </p:stCondLst>
                                  <p:childTnLst>
                                    <p:animMotion origin="layout" path="M 0.02917 0.41065 L -1.11022E-16 -0.01111 " pathEditMode="relative" rAng="0" ptsTypes="AA">
                                      <p:cBhvr>
                                        <p:cTn id="101" dur="2000" fill="hold"/>
                                        <p:tgtEl>
                                          <p:spTgt spid="19"/>
                                        </p:tgtEl>
                                        <p:attrNameLst>
                                          <p:attrName>ppt_x</p:attrName>
                                          <p:attrName>ppt_y</p:attrName>
                                        </p:attrNameLst>
                                      </p:cBhvr>
                                      <p:rCtr x="-1500" y="-21100"/>
                                    </p:animMotion>
                                  </p:childTnLst>
                                </p:cTn>
                              </p:par>
                            </p:childTnLst>
                          </p:cTn>
                        </p:par>
                        <p:par>
                          <p:cTn id="102" fill="hold">
                            <p:stCondLst>
                              <p:cond delay="2000"/>
                            </p:stCondLst>
                            <p:childTnLst>
                              <p:par>
                                <p:cTn id="103" presetID="1" presetClass="exit" presetSubtype="0" fill="hold" nodeType="afterEffect">
                                  <p:stCondLst>
                                    <p:cond delay="0"/>
                                  </p:stCondLst>
                                  <p:childTnLst>
                                    <p:set>
                                      <p:cBhvr>
                                        <p:cTn id="104" dur="1" fill="hold">
                                          <p:stCondLst>
                                            <p:cond delay="0"/>
                                          </p:stCondLst>
                                        </p:cTn>
                                        <p:tgtEl>
                                          <p:spTgt spid="21"/>
                                        </p:tgtEl>
                                        <p:attrNameLst>
                                          <p:attrName>style.visibility</p:attrName>
                                        </p:attrNameLst>
                                      </p:cBhvr>
                                      <p:to>
                                        <p:strVal val="hidden"/>
                                      </p:to>
                                    </p:set>
                                  </p:childTnLst>
                                </p:cTn>
                              </p:par>
                              <p:par>
                                <p:cTn id="105" presetID="10" presetClass="entr" presetSubtype="0" fill="hold"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500"/>
                                        <p:tgtEl>
                                          <p:spTgt spid="24"/>
                                        </p:tgtEl>
                                      </p:cBhvr>
                                    </p:animEffect>
                                  </p:childTnLst>
                                </p:cTn>
                              </p:par>
                            </p:childTnLst>
                          </p:cTn>
                        </p:par>
                      </p:childTnLst>
                    </p:cTn>
                  </p:par>
                  <p:par>
                    <p:cTn id="108" fill="hold">
                      <p:stCondLst>
                        <p:cond delay="indefinite"/>
                      </p:stCondLst>
                      <p:childTnLst>
                        <p:par>
                          <p:cTn id="109" fill="hold">
                            <p:stCondLst>
                              <p:cond delay="0"/>
                            </p:stCondLst>
                            <p:childTnLst>
                              <p:par>
                                <p:cTn id="110" presetID="1" presetClass="exit" presetSubtype="0" fill="hold" grpId="1" nodeType="clickEffect">
                                  <p:stCondLst>
                                    <p:cond delay="0"/>
                                  </p:stCondLst>
                                  <p:childTnLst>
                                    <p:set>
                                      <p:cBhvr>
                                        <p:cTn id="111" dur="1" fill="hold">
                                          <p:stCondLst>
                                            <p:cond delay="0"/>
                                          </p:stCondLst>
                                        </p:cTn>
                                        <p:tgtEl>
                                          <p:spTgt spid="20"/>
                                        </p:tgtEl>
                                        <p:attrNameLst>
                                          <p:attrName>style.visibility</p:attrName>
                                        </p:attrNameLst>
                                      </p:cBhvr>
                                      <p:to>
                                        <p:strVal val="hidden"/>
                                      </p:to>
                                    </p:set>
                                  </p:childTnLst>
                                </p:cTn>
                              </p:par>
                            </p:childTnLst>
                          </p:cTn>
                        </p:par>
                        <p:par>
                          <p:cTn id="112" fill="hold">
                            <p:stCondLst>
                              <p:cond delay="0"/>
                            </p:stCondLst>
                            <p:childTnLst>
                              <p:par>
                                <p:cTn id="113" presetID="1" presetClass="exit" presetSubtype="0" fill="hold" nodeType="afterEffect">
                                  <p:stCondLst>
                                    <p:cond delay="1000"/>
                                  </p:stCondLst>
                                  <p:childTnLst>
                                    <p:set>
                                      <p:cBhvr>
                                        <p:cTn id="114" dur="1" fill="hold">
                                          <p:stCondLst>
                                            <p:cond delay="0"/>
                                          </p:stCondLst>
                                        </p:cTn>
                                        <p:tgtEl>
                                          <p:spTgt spid="24"/>
                                        </p:tgtEl>
                                        <p:attrNameLst>
                                          <p:attrName>style.visibility</p:attrName>
                                        </p:attrNameLst>
                                      </p:cBhvr>
                                      <p:to>
                                        <p:strVal val="hidden"/>
                                      </p:to>
                                    </p:set>
                                  </p:childTnLst>
                                </p:cTn>
                              </p:par>
                            </p:childTnLst>
                          </p:cTn>
                        </p:par>
                        <p:par>
                          <p:cTn id="115" fill="hold">
                            <p:stCondLst>
                              <p:cond delay="1000"/>
                            </p:stCondLst>
                            <p:childTnLst>
                              <p:par>
                                <p:cTn id="116" presetID="1" presetClass="exit" presetSubtype="0" fill="hold" grpId="3" nodeType="afterEffect">
                                  <p:stCondLst>
                                    <p:cond delay="1000"/>
                                  </p:stCondLst>
                                  <p:childTnLst>
                                    <p:set>
                                      <p:cBhvr>
                                        <p:cTn id="117" dur="1" fill="hold">
                                          <p:stCondLst>
                                            <p:cond delay="0"/>
                                          </p:stCondLst>
                                        </p:cTn>
                                        <p:tgtEl>
                                          <p:spTgt spid="19"/>
                                        </p:tgtEl>
                                        <p:attrNameLst>
                                          <p:attrName>style.visibility</p:attrName>
                                        </p:attrNameLst>
                                      </p:cBhvr>
                                      <p:to>
                                        <p:strVal val="hidden"/>
                                      </p:to>
                                    </p:set>
                                  </p:childTnLst>
                                </p:cTn>
                              </p:par>
                            </p:childTnLst>
                          </p:cTn>
                        </p:par>
                        <p:par>
                          <p:cTn id="118" fill="hold">
                            <p:stCondLst>
                              <p:cond delay="2000"/>
                            </p:stCondLst>
                            <p:childTnLst>
                              <p:par>
                                <p:cTn id="119" presetID="1" presetClass="exit" presetSubtype="0" fill="hold" grpId="1" nodeType="afterEffect">
                                  <p:stCondLst>
                                    <p:cond delay="0"/>
                                  </p:stCondLst>
                                  <p:childTnLst>
                                    <p:set>
                                      <p:cBhvr>
                                        <p:cTn id="12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P spid="13" grpId="0" animBg="1"/>
      <p:bldP spid="14" grpId="0" animBg="1"/>
      <p:bldP spid="14" grpId="1" animBg="1"/>
      <p:bldP spid="15" grpId="0" animBg="1"/>
      <p:bldP spid="15" grpId="1" animBg="1"/>
      <p:bldP spid="16" grpId="0" animBg="1"/>
      <p:bldP spid="16" grpId="1" animBg="1"/>
      <p:bldP spid="16" grpId="2" animBg="1"/>
      <p:bldP spid="16" grpId="3" animBg="1"/>
      <p:bldP spid="17" grpId="0" animBg="1"/>
      <p:bldP spid="17" grpId="1" animBg="1"/>
      <p:bldP spid="18" grpId="0" animBg="1"/>
      <p:bldP spid="18" grpId="1" animBg="1"/>
      <p:bldP spid="19" grpId="0" animBg="1"/>
      <p:bldP spid="19" grpId="1" animBg="1"/>
      <p:bldP spid="19" grpId="2" animBg="1"/>
      <p:bldP spid="19" grpId="3" animBg="1"/>
      <p:bldP spid="20" grpId="0" animBg="1"/>
      <p:bldP spid="20" grpId="1" animBg="1"/>
      <p:bldP spid="2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smtClean="0"/>
              <a:t>Progress </a:t>
            </a:r>
            <a:r>
              <a:rPr lang="en-US" dirty="0" smtClean="0"/>
              <a:t>Notification</a:t>
            </a:r>
            <a:endParaRPr lang="en-US" dirty="0"/>
          </a:p>
        </p:txBody>
      </p:sp>
      <p:sp>
        <p:nvSpPr>
          <p:cNvPr id="4" name="Slide Number Placeholder 3"/>
          <p:cNvSpPr>
            <a:spLocks noGrp="1"/>
          </p:cNvSpPr>
          <p:nvPr>
            <p:ph type="sldNum" sz="quarter" idx="12"/>
          </p:nvPr>
        </p:nvSpPr>
        <p:spPr>
          <a:prstGeom prst="rect">
            <a:avLst/>
          </a:prstGeom>
        </p:spPr>
        <p:txBody>
          <a:bodyPr/>
          <a:lstStyle/>
          <a:p>
            <a:fld id="{3988345B-C34D-4527-806F-74F7D3DE1878}" type="slidenum">
              <a:rPr lang="en-US" smtClean="0"/>
              <a:pPr/>
              <a:t>41</a:t>
            </a:fld>
            <a:endParaRPr lang="en-US" dirty="0"/>
          </a:p>
        </p:txBody>
      </p:sp>
      <p:sp>
        <p:nvSpPr>
          <p:cNvPr id="5" name="Firewall Service"/>
          <p:cNvSpPr/>
          <p:nvPr/>
        </p:nvSpPr>
        <p:spPr>
          <a:xfrm>
            <a:off x="3124200" y="838200"/>
            <a:ext cx="2895600" cy="5486400"/>
          </a:xfrm>
          <a:prstGeom prst="rect">
            <a:avLst/>
          </a:prstGeom>
          <a:solidFill>
            <a:schemeClr val="accent3">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2"/>
                </a:solidFill>
                <a:latin typeface="+mj-lt"/>
                <a:ea typeface="+mj-ea"/>
                <a:cs typeface="+mj-cs"/>
              </a:rPr>
              <a:t>Firewall Service</a:t>
            </a:r>
          </a:p>
        </p:txBody>
      </p:sp>
      <p:pic>
        <p:nvPicPr>
          <p:cNvPr id="6" name="Client"/>
          <p:cNvPicPr>
            <a:picLocks noChangeAspect="1" noChangeArrowheads="1"/>
          </p:cNvPicPr>
          <p:nvPr/>
        </p:nvPicPr>
        <p:blipFill>
          <a:blip r:embed="rId3" cstate="print"/>
          <a:srcRect/>
          <a:stretch>
            <a:fillRect/>
          </a:stretch>
        </p:blipFill>
        <p:spPr bwMode="auto">
          <a:xfrm>
            <a:off x="8153400" y="914400"/>
            <a:ext cx="861811" cy="838200"/>
          </a:xfrm>
          <a:prstGeom prst="rect">
            <a:avLst/>
          </a:prstGeom>
          <a:noFill/>
          <a:ln w="9525">
            <a:noFill/>
            <a:miter lim="800000"/>
            <a:headEnd/>
            <a:tailEnd/>
          </a:ln>
          <a:effectLst/>
        </p:spPr>
      </p:pic>
      <p:pic>
        <p:nvPicPr>
          <p:cNvPr id="7" name="Web Server"/>
          <p:cNvPicPr>
            <a:picLocks noChangeAspect="1" noChangeArrowheads="1"/>
          </p:cNvPicPr>
          <p:nvPr/>
        </p:nvPicPr>
        <p:blipFill>
          <a:blip r:embed="rId4" cstate="print"/>
          <a:srcRect/>
          <a:stretch>
            <a:fillRect/>
          </a:stretch>
        </p:blipFill>
        <p:spPr bwMode="auto">
          <a:xfrm>
            <a:off x="152399" y="990600"/>
            <a:ext cx="777875" cy="1066800"/>
          </a:xfrm>
          <a:prstGeom prst="rect">
            <a:avLst/>
          </a:prstGeom>
          <a:noFill/>
          <a:ln w="9525">
            <a:noFill/>
            <a:miter lim="800000"/>
            <a:headEnd/>
            <a:tailEnd/>
          </a:ln>
          <a:effectLst/>
        </p:spPr>
      </p:pic>
      <p:sp>
        <p:nvSpPr>
          <p:cNvPr id="8" name="Web Proxy"/>
          <p:cNvSpPr/>
          <p:nvPr/>
        </p:nvSpPr>
        <p:spPr>
          <a:xfrm>
            <a:off x="3200400" y="1219199"/>
            <a:ext cx="2743200" cy="3952876"/>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2"/>
                </a:solidFill>
                <a:latin typeface="+mj-lt"/>
                <a:ea typeface="+mj-ea"/>
                <a:cs typeface="+mj-cs"/>
              </a:rPr>
              <a:t>Web Proxy</a:t>
            </a:r>
          </a:p>
        </p:txBody>
      </p:sp>
      <p:sp>
        <p:nvSpPr>
          <p:cNvPr id="9" name="EMP Filter"/>
          <p:cNvSpPr/>
          <p:nvPr/>
        </p:nvSpPr>
        <p:spPr>
          <a:xfrm>
            <a:off x="3276600" y="1676399"/>
            <a:ext cx="2590800" cy="3362326"/>
          </a:xfrm>
          <a:prstGeom prst="rect">
            <a:avLst/>
          </a:prstGeom>
          <a:solidFill>
            <a:schemeClr val="accent3">
              <a:lumMod val="60000"/>
              <a:lumOff val="4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2"/>
                </a:solidFill>
                <a:latin typeface="+mj-lt"/>
                <a:ea typeface="+mj-ea"/>
                <a:cs typeface="+mj-cs"/>
              </a:rPr>
              <a:t>Malware Inspection Filter</a:t>
            </a:r>
          </a:p>
        </p:txBody>
      </p:sp>
      <p:sp>
        <p:nvSpPr>
          <p:cNvPr id="10" name="Primary Request Context"/>
          <p:cNvSpPr/>
          <p:nvPr/>
        </p:nvSpPr>
        <p:spPr>
          <a:xfrm>
            <a:off x="3429000" y="2257425"/>
            <a:ext cx="2209800" cy="1371600"/>
          </a:xfrm>
          <a:prstGeom prst="rect">
            <a:avLst/>
          </a:prstGeom>
          <a:solidFill>
            <a:schemeClr val="accent3">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400" dirty="0" smtClean="0">
                <a:solidFill>
                  <a:schemeClr val="tx2"/>
                </a:solidFill>
                <a:latin typeface="+mj-lt"/>
                <a:ea typeface="+mj-ea"/>
                <a:cs typeface="+mj-cs"/>
              </a:rPr>
              <a:t>Primary Request Context</a:t>
            </a:r>
          </a:p>
        </p:txBody>
      </p:sp>
      <p:sp>
        <p:nvSpPr>
          <p:cNvPr id="11" name="Secondary Request Context"/>
          <p:cNvSpPr/>
          <p:nvPr/>
        </p:nvSpPr>
        <p:spPr>
          <a:xfrm>
            <a:off x="3429000" y="3705225"/>
            <a:ext cx="2209800" cy="381000"/>
          </a:xfrm>
          <a:prstGeom prst="rect">
            <a:avLst/>
          </a:prstGeom>
          <a:solidFill>
            <a:schemeClr val="accent3">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Secondary Request Context</a:t>
            </a:r>
          </a:p>
        </p:txBody>
      </p:sp>
      <p:sp>
        <p:nvSpPr>
          <p:cNvPr id="12" name="Downloads Map"/>
          <p:cNvSpPr/>
          <p:nvPr/>
        </p:nvSpPr>
        <p:spPr>
          <a:xfrm>
            <a:off x="3429000" y="4162425"/>
            <a:ext cx="2209800" cy="762000"/>
          </a:xfrm>
          <a:prstGeom prst="rect">
            <a:avLst/>
          </a:prstGeom>
          <a:solidFill>
            <a:schemeClr val="accent3">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2"/>
                </a:solidFill>
                <a:latin typeface="+mj-lt"/>
                <a:ea typeface="+mj-ea"/>
                <a:cs typeface="+mj-cs"/>
              </a:rPr>
              <a:t>Downloads Map</a:t>
            </a:r>
          </a:p>
        </p:txBody>
      </p:sp>
      <p:sp>
        <p:nvSpPr>
          <p:cNvPr id="13" name="Scanner"/>
          <p:cNvSpPr/>
          <p:nvPr/>
        </p:nvSpPr>
        <p:spPr>
          <a:xfrm>
            <a:off x="3200400" y="5257800"/>
            <a:ext cx="2743200" cy="9906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2"/>
                </a:solidFill>
                <a:latin typeface="+mj-lt"/>
                <a:ea typeface="+mj-ea"/>
                <a:cs typeface="+mj-cs"/>
              </a:rPr>
              <a:t>Scanner</a:t>
            </a:r>
          </a:p>
        </p:txBody>
      </p:sp>
      <p:sp>
        <p:nvSpPr>
          <p:cNvPr id="14" name="Client Request"/>
          <p:cNvSpPr/>
          <p:nvPr/>
        </p:nvSpPr>
        <p:spPr>
          <a:xfrm>
            <a:off x="61722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setup.exe</a:t>
            </a:r>
          </a:p>
        </p:txBody>
      </p:sp>
      <p:sp>
        <p:nvSpPr>
          <p:cNvPr id="15" name="Server Request"/>
          <p:cNvSpPr/>
          <p:nvPr/>
        </p:nvSpPr>
        <p:spPr>
          <a:xfrm>
            <a:off x="10668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setup.exe</a:t>
            </a:r>
          </a:p>
        </p:txBody>
      </p:sp>
      <p:sp>
        <p:nvSpPr>
          <p:cNvPr id="16" name="Server Response"/>
          <p:cNvSpPr/>
          <p:nvPr/>
        </p:nvSpPr>
        <p:spPr>
          <a:xfrm>
            <a:off x="11430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 (setup.exe)</a:t>
            </a:r>
          </a:p>
        </p:txBody>
      </p:sp>
      <p:sp>
        <p:nvSpPr>
          <p:cNvPr id="17" name="Accumulated Content 1"/>
          <p:cNvSpPr/>
          <p:nvPr/>
        </p:nvSpPr>
        <p:spPr>
          <a:xfrm>
            <a:off x="3810000" y="2714625"/>
            <a:ext cx="1752600" cy="3810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18" name="Accumulated Content 2"/>
          <p:cNvSpPr/>
          <p:nvPr/>
        </p:nvSpPr>
        <p:spPr>
          <a:xfrm>
            <a:off x="3810000" y="2714625"/>
            <a:ext cx="1752600" cy="609600"/>
          </a:xfrm>
          <a:prstGeom prst="rect">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19" name="Accumulated Content 3"/>
          <p:cNvSpPr/>
          <p:nvPr/>
        </p:nvSpPr>
        <p:spPr>
          <a:xfrm>
            <a:off x="3810000" y="2714625"/>
            <a:ext cx="1752600" cy="762000"/>
          </a:xfrm>
          <a:prstGeom prst="rect">
            <a:avLst/>
          </a:prstGeom>
          <a:solidFill>
            <a:schemeClr val="accent3">
              <a:lumMod val="60000"/>
              <a:lumOff val="4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200" dirty="0" smtClean="0">
                <a:solidFill>
                  <a:schemeClr val="tx2"/>
                </a:solidFill>
                <a:latin typeface="+mj-lt"/>
                <a:ea typeface="+mj-ea"/>
                <a:cs typeface="+mj-cs"/>
              </a:rPr>
              <a:t>Accumulated Content</a:t>
            </a:r>
          </a:p>
        </p:txBody>
      </p:sp>
      <p:sp>
        <p:nvSpPr>
          <p:cNvPr id="20" name="Client HTML Response"/>
          <p:cNvSpPr/>
          <p:nvPr/>
        </p:nvSpPr>
        <p:spPr>
          <a:xfrm>
            <a:off x="62484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 (HTML)</a:t>
            </a:r>
          </a:p>
        </p:txBody>
      </p:sp>
      <p:sp>
        <p:nvSpPr>
          <p:cNvPr id="21" name="GetDownloadStatus 1"/>
          <p:cNvSpPr/>
          <p:nvPr/>
        </p:nvSpPr>
        <p:spPr>
          <a:xfrm>
            <a:off x="61722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GetDownloadStatus</a:t>
            </a:r>
          </a:p>
        </p:txBody>
      </p:sp>
      <p:sp>
        <p:nvSpPr>
          <p:cNvPr id="22" name="Primary Request Context Mapping"/>
          <p:cNvSpPr/>
          <p:nvPr/>
        </p:nvSpPr>
        <p:spPr>
          <a:xfrm rot="16200000">
            <a:off x="2157414" y="2919412"/>
            <a:ext cx="1781176" cy="761999"/>
          </a:xfrm>
          <a:prstGeom prst="uturnArrow">
            <a:avLst>
              <a:gd name="adj1" fmla="val 10355"/>
              <a:gd name="adj2" fmla="val 10355"/>
              <a:gd name="adj3" fmla="val 39645"/>
              <a:gd name="adj4" fmla="val 43750"/>
              <a:gd name="adj5" fmla="val 100000"/>
            </a:avLst>
          </a:prstGeom>
          <a:solidFill>
            <a:schemeClr val="accent2">
              <a:lumMod val="60000"/>
              <a:lumOff val="4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1100" dirty="0" smtClean="0">
              <a:solidFill>
                <a:schemeClr val="tx2"/>
              </a:solidFill>
              <a:latin typeface="+mj-lt"/>
              <a:ea typeface="+mj-ea"/>
              <a:cs typeface="+mj-cs"/>
            </a:endParaRPr>
          </a:p>
        </p:txBody>
      </p:sp>
      <p:pic>
        <p:nvPicPr>
          <p:cNvPr id="23" name="Progress Page (Retrieving)" descr="retrieve.jpg"/>
          <p:cNvPicPr>
            <a:picLocks noChangeAspect="1"/>
          </p:cNvPicPr>
          <p:nvPr/>
        </p:nvPicPr>
        <p:blipFill>
          <a:blip r:embed="rId5" cstate="print"/>
          <a:stretch>
            <a:fillRect/>
          </a:stretch>
        </p:blipFill>
        <p:spPr>
          <a:xfrm>
            <a:off x="6072187" y="2209800"/>
            <a:ext cx="2995613" cy="2212329"/>
          </a:xfrm>
          <a:prstGeom prst="rect">
            <a:avLst/>
          </a:prstGeom>
        </p:spPr>
      </p:pic>
      <p:sp>
        <p:nvSpPr>
          <p:cNvPr id="24" name="Status Response (Retrieving)"/>
          <p:cNvSpPr/>
          <p:nvPr/>
        </p:nvSpPr>
        <p:spPr>
          <a:xfrm>
            <a:off x="62484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 (Retrieving)</a:t>
            </a:r>
          </a:p>
        </p:txBody>
      </p:sp>
      <p:sp>
        <p:nvSpPr>
          <p:cNvPr id="25" name="GetDownloadStatus 2"/>
          <p:cNvSpPr/>
          <p:nvPr/>
        </p:nvSpPr>
        <p:spPr>
          <a:xfrm>
            <a:off x="61722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GetDownloadStatus</a:t>
            </a:r>
          </a:p>
        </p:txBody>
      </p:sp>
      <p:sp>
        <p:nvSpPr>
          <p:cNvPr id="26" name="Status Response (Scanning)"/>
          <p:cNvSpPr/>
          <p:nvPr/>
        </p:nvSpPr>
        <p:spPr>
          <a:xfrm>
            <a:off x="62484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 (Scanning)</a:t>
            </a:r>
          </a:p>
        </p:txBody>
      </p:sp>
      <p:pic>
        <p:nvPicPr>
          <p:cNvPr id="27" name="Progress Page (Scanning)" descr="scan.jpg"/>
          <p:cNvPicPr>
            <a:picLocks noChangeAspect="1"/>
          </p:cNvPicPr>
          <p:nvPr/>
        </p:nvPicPr>
        <p:blipFill>
          <a:blip r:embed="rId6" cstate="print"/>
          <a:stretch>
            <a:fillRect/>
          </a:stretch>
        </p:blipFill>
        <p:spPr>
          <a:xfrm>
            <a:off x="6059556" y="2209800"/>
            <a:ext cx="3018377" cy="1920240"/>
          </a:xfrm>
          <a:prstGeom prst="rect">
            <a:avLst/>
          </a:prstGeom>
        </p:spPr>
      </p:pic>
      <p:sp>
        <p:nvSpPr>
          <p:cNvPr id="28" name="Primary Request Reference"/>
          <p:cNvSpPr/>
          <p:nvPr/>
        </p:nvSpPr>
        <p:spPr>
          <a:xfrm rot="16200000">
            <a:off x="2657476" y="2962273"/>
            <a:ext cx="933448" cy="609599"/>
          </a:xfrm>
          <a:prstGeom prst="uturnArrow">
            <a:avLst>
              <a:gd name="adj1" fmla="val 10355"/>
              <a:gd name="adj2" fmla="val 10355"/>
              <a:gd name="adj3" fmla="val 39645"/>
              <a:gd name="adj4" fmla="val 43750"/>
              <a:gd name="adj5" fmla="val 100000"/>
            </a:avLst>
          </a:prstGeom>
          <a:solidFill>
            <a:schemeClr val="accent2">
              <a:lumMod val="60000"/>
              <a:lumOff val="4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1100" dirty="0" smtClean="0">
              <a:solidFill>
                <a:schemeClr val="tx2"/>
              </a:solidFill>
              <a:latin typeface="+mj-lt"/>
              <a:ea typeface="+mj-ea"/>
              <a:cs typeface="+mj-cs"/>
            </a:endParaRPr>
          </a:p>
        </p:txBody>
      </p:sp>
      <p:sp>
        <p:nvSpPr>
          <p:cNvPr id="29" name="GetDownloadStatus 3"/>
          <p:cNvSpPr/>
          <p:nvPr/>
        </p:nvSpPr>
        <p:spPr>
          <a:xfrm>
            <a:off x="61722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GetDownloadStatus</a:t>
            </a:r>
          </a:p>
        </p:txBody>
      </p:sp>
      <p:sp>
        <p:nvSpPr>
          <p:cNvPr id="30" name="Status Response (Ready)"/>
          <p:cNvSpPr/>
          <p:nvPr/>
        </p:nvSpPr>
        <p:spPr>
          <a:xfrm>
            <a:off x="62484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 (Ready)</a:t>
            </a:r>
          </a:p>
        </p:txBody>
      </p:sp>
      <p:pic>
        <p:nvPicPr>
          <p:cNvPr id="31" name="Progress Page (Ready)" descr="download.jpg"/>
          <p:cNvPicPr>
            <a:picLocks noChangeAspect="1"/>
          </p:cNvPicPr>
          <p:nvPr/>
        </p:nvPicPr>
        <p:blipFill>
          <a:blip r:embed="rId7" cstate="print"/>
          <a:stretch>
            <a:fillRect/>
          </a:stretch>
        </p:blipFill>
        <p:spPr>
          <a:xfrm>
            <a:off x="6055423" y="2209800"/>
            <a:ext cx="3012377" cy="2142268"/>
          </a:xfrm>
          <a:prstGeom prst="rect">
            <a:avLst/>
          </a:prstGeom>
        </p:spPr>
      </p:pic>
      <p:sp>
        <p:nvSpPr>
          <p:cNvPr id="32" name="Cursor for Download Button"/>
          <p:cNvSpPr/>
          <p:nvPr/>
        </p:nvSpPr>
        <p:spPr>
          <a:xfrm rot="19367988">
            <a:off x="6607944" y="3721950"/>
            <a:ext cx="500111" cy="853531"/>
          </a:xfrm>
          <a:prstGeom prst="upArrow">
            <a:avLst>
              <a:gd name="adj1" fmla="val 50000"/>
              <a:gd name="adj2" fmla="val 1061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inalDownload Request"/>
          <p:cNvSpPr/>
          <p:nvPr/>
        </p:nvSpPr>
        <p:spPr>
          <a:xfrm>
            <a:off x="6172200" y="990600"/>
            <a:ext cx="1905000" cy="609600"/>
          </a:xfrm>
          <a:prstGeom prst="lef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GET FinalDownload</a:t>
            </a:r>
          </a:p>
        </p:txBody>
      </p:sp>
      <p:sp>
        <p:nvSpPr>
          <p:cNvPr id="34" name="FinalDownload Response"/>
          <p:cNvSpPr/>
          <p:nvPr/>
        </p:nvSpPr>
        <p:spPr>
          <a:xfrm>
            <a:off x="6248400" y="1524000"/>
            <a:ext cx="1905000" cy="609600"/>
          </a:xfrm>
          <a:prstGeom prst="rightArrow">
            <a:avLst/>
          </a:prstGeom>
          <a:solidFill>
            <a:schemeClr val="accent3">
              <a:lumMod val="40000"/>
              <a:lumOff val="6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dirty="0" smtClean="0">
                <a:solidFill>
                  <a:schemeClr val="tx2"/>
                </a:solidFill>
                <a:latin typeface="+mj-lt"/>
                <a:ea typeface="+mj-ea"/>
                <a:cs typeface="+mj-cs"/>
              </a:rPr>
              <a:t>200 OK (setup.exe)</a:t>
            </a:r>
          </a:p>
        </p:txBody>
      </p:sp>
      <p:grpSp>
        <p:nvGrpSpPr>
          <p:cNvPr id="3" name="Close Button"/>
          <p:cNvGrpSpPr/>
          <p:nvPr/>
        </p:nvGrpSpPr>
        <p:grpSpPr>
          <a:xfrm>
            <a:off x="8610600" y="2286000"/>
            <a:ext cx="304800" cy="304800"/>
            <a:chOff x="8534400" y="5334000"/>
            <a:chExt cx="304800" cy="304800"/>
          </a:xfrm>
        </p:grpSpPr>
        <p:sp>
          <p:nvSpPr>
            <p:cNvPr id="36" name="Rounded Rectangle 35"/>
            <p:cNvSpPr/>
            <p:nvPr/>
          </p:nvSpPr>
          <p:spPr>
            <a:xfrm>
              <a:off x="8534400" y="5334000"/>
              <a:ext cx="304800" cy="304800"/>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Multiply 36"/>
            <p:cNvSpPr/>
            <p:nvPr/>
          </p:nvSpPr>
          <p:spPr>
            <a:xfrm>
              <a:off x="8534400" y="5334000"/>
              <a:ext cx="304800" cy="304800"/>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Cursor for Close Button"/>
          <p:cNvSpPr/>
          <p:nvPr/>
        </p:nvSpPr>
        <p:spPr>
          <a:xfrm rot="19367988">
            <a:off x="8741544" y="2655149"/>
            <a:ext cx="500111" cy="853531"/>
          </a:xfrm>
          <a:prstGeom prst="upArrow">
            <a:avLst>
              <a:gd name="adj1" fmla="val 50000"/>
              <a:gd name="adj2" fmla="val 1061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5" descr="C:\Program Files\Microsoft Office\MEDIA\CAGCAT10\j0234131.wmf"/>
          <p:cNvPicPr>
            <a:picLocks noChangeAspect="1" noChangeArrowheads="1"/>
          </p:cNvPicPr>
          <p:nvPr/>
        </p:nvPicPr>
        <p:blipFill>
          <a:blip r:embed="rId8" cstate="print"/>
          <a:srcRect/>
          <a:stretch>
            <a:fillRect/>
          </a:stretch>
        </p:blipFill>
        <p:spPr bwMode="auto">
          <a:xfrm>
            <a:off x="633413" y="3884613"/>
            <a:ext cx="1952625" cy="2076450"/>
          </a:xfrm>
          <a:prstGeom prst="rect">
            <a:avLst/>
          </a:prstGeom>
          <a:noFill/>
        </p:spPr>
      </p:pic>
      <p:pic>
        <p:nvPicPr>
          <p:cNvPr id="40" name="Final Inspection Result" descr="C:\Users\yuryb\AppData\Local\Microsoft\Windows\Temporary Internet Files\Content.IE5\BS3NZAPW\MCj04244660000[1].wmf"/>
          <p:cNvPicPr>
            <a:picLocks noChangeAspect="1" noChangeArrowheads="1"/>
          </p:cNvPicPr>
          <p:nvPr/>
        </p:nvPicPr>
        <p:blipFill>
          <a:blip r:embed="rId9" cstate="print"/>
          <a:srcRect/>
          <a:stretch>
            <a:fillRect/>
          </a:stretch>
        </p:blipFill>
        <p:spPr bwMode="auto">
          <a:xfrm>
            <a:off x="5562600" y="5457825"/>
            <a:ext cx="721650" cy="620712"/>
          </a:xfrm>
          <a:prstGeom prst="rect">
            <a:avLst/>
          </a:prstGeom>
          <a:noFill/>
        </p:spPr>
      </p:pic>
    </p:spTree>
    <p:extLst>
      <p:ext uri="{BB962C8B-B14F-4D97-AF65-F5344CB8AC3E}">
        <p14:creationId xmlns:p14="http://schemas.microsoft.com/office/powerpoint/2010/main" val="4222034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Right)">
                                      <p:cBhvr>
                                        <p:cTn id="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Right)">
                                      <p:cBhvr>
                                        <p:cTn id="1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7"/>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lide(fromBottom)">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slide(fromLeft)">
                                      <p:cBhvr>
                                        <p:cTn id="43"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44" fill="hold">
                      <p:stCondLst>
                        <p:cond delay="indefinite"/>
                      </p:stCondLst>
                      <p:childTnLst>
                        <p:par>
                          <p:cTn id="45" fill="hold">
                            <p:stCondLst>
                              <p:cond delay="0"/>
                            </p:stCondLst>
                            <p:childTnLst>
                              <p:par>
                                <p:cTn id="46" presetID="12" presetClass="entr" presetSubtype="2"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slide(fromRight)">
                                      <p:cBhvr>
                                        <p:cTn id="48"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slide(fromBottom)">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8"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slide(fromLeft)">
                                      <p:cBhvr>
                                        <p:cTn id="63"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28"/>
                                        </p:tgtEl>
                                        <p:attrNameLst>
                                          <p:attrName>style.visibility</p:attrName>
                                        </p:attrNameLst>
                                      </p:cBhvr>
                                      <p:to>
                                        <p:strVal val="hidden"/>
                                      </p:to>
                                    </p:set>
                                  </p:childTnLst>
                                </p:cTn>
                              </p:par>
                              <p:par>
                                <p:cTn id="73" presetID="1" presetClass="exit"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18"/>
                                        </p:tgtEl>
                                        <p:attrNameLst>
                                          <p:attrName>style.visibility</p:attrName>
                                        </p:attrNameLst>
                                      </p:cBhvr>
                                      <p:to>
                                        <p:strVal val="hidden"/>
                                      </p:to>
                                    </p:set>
                                  </p:childTnLst>
                                </p:cTn>
                              </p:par>
                              <p:par>
                                <p:cTn id="79" presetID="1"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16"/>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grpId="1" nodeType="clickEffect">
                                  <p:stCondLst>
                                    <p:cond delay="0"/>
                                  </p:stCondLst>
                                  <p:childTnLst>
                                    <p:animMotion origin="layout" path="M -1.11022E-16 2.83237E-6 L 0.02917 0.42173 " pathEditMode="relative" rAng="0" ptsTypes="AA">
                                      <p:cBhvr>
                                        <p:cTn id="88" dur="2000" fill="hold"/>
                                        <p:tgtEl>
                                          <p:spTgt spid="19"/>
                                        </p:tgtEl>
                                        <p:attrNameLst>
                                          <p:attrName>ppt_x</p:attrName>
                                          <p:attrName>ppt_y</p:attrName>
                                        </p:attrNameLst>
                                      </p:cBhvr>
                                      <p:rCtr x="1500" y="21100"/>
                                    </p:animMotion>
                                  </p:childTnLst>
                                </p:cTn>
                              </p:par>
                            </p:childTnLst>
                          </p:cTn>
                        </p:par>
                      </p:childTnLst>
                    </p:cTn>
                  </p:par>
                  <p:par>
                    <p:cTn id="89" fill="hold">
                      <p:stCondLst>
                        <p:cond delay="indefinite"/>
                      </p:stCondLst>
                      <p:childTnLst>
                        <p:par>
                          <p:cTn id="90" fill="hold">
                            <p:stCondLst>
                              <p:cond delay="0"/>
                            </p:stCondLst>
                            <p:childTnLst>
                              <p:par>
                                <p:cTn id="91" presetID="12" presetClass="entr" presetSubtype="2" fill="hold" grpId="0" nodeType="click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slide(fromRight)">
                                      <p:cBhvr>
                                        <p:cTn id="93"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1"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fade">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12" presetClass="entr" presetSubtype="4" fill="hold" grpId="2"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slide(fromBottom)">
                                      <p:cBhvr>
                                        <p:cTn id="103" dur="500"/>
                                        <p:tgtEl>
                                          <p:spTgt spid="28"/>
                                        </p:tgtEl>
                                      </p:cBhvr>
                                    </p:animEffect>
                                  </p:childTnLst>
                                </p:cTn>
                              </p:par>
                            </p:childTnLst>
                          </p:cTn>
                        </p:par>
                      </p:childTnLst>
                    </p:cTn>
                  </p:par>
                  <p:par>
                    <p:cTn id="104" fill="hold">
                      <p:stCondLst>
                        <p:cond delay="indefinite"/>
                      </p:stCondLst>
                      <p:childTnLst>
                        <p:par>
                          <p:cTn id="105" fill="hold">
                            <p:stCondLst>
                              <p:cond delay="0"/>
                            </p:stCondLst>
                            <p:childTnLst>
                              <p:par>
                                <p:cTn id="106" presetID="12" presetClass="entr" presetSubtype="8" fill="hold" grpId="0" nodeType="click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slide(fromLeft)">
                                      <p:cBhvr>
                                        <p:cTn id="108"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109" fill="hold">
                      <p:stCondLst>
                        <p:cond delay="indefinite"/>
                      </p:stCondLst>
                      <p:childTnLst>
                        <p:par>
                          <p:cTn id="110" fill="hold">
                            <p:stCondLst>
                              <p:cond delay="0"/>
                            </p:stCondLst>
                            <p:childTnLst>
                              <p:par>
                                <p:cTn id="111" presetID="1" presetClass="exit" presetSubtype="0" fill="hold" nodeType="clickEffect">
                                  <p:stCondLst>
                                    <p:cond delay="0"/>
                                  </p:stCondLst>
                                  <p:childTnLst>
                                    <p:set>
                                      <p:cBhvr>
                                        <p:cTn id="112" dur="1" fill="hold">
                                          <p:stCondLst>
                                            <p:cond delay="0"/>
                                          </p:stCondLst>
                                        </p:cTn>
                                        <p:tgtEl>
                                          <p:spTgt spid="23"/>
                                        </p:tgtEl>
                                        <p:attrNameLst>
                                          <p:attrName>style.visibility</p:attrName>
                                        </p:attrNameLst>
                                      </p:cBhvr>
                                      <p:to>
                                        <p:strVal val="hidden"/>
                                      </p:to>
                                    </p:set>
                                  </p:childTnLst>
                                </p:cTn>
                              </p:par>
                              <p:par>
                                <p:cTn id="113" presetID="10" presetClass="entr" presetSubtype="0" fill="hold" nodeType="with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fade">
                                      <p:cBhvr>
                                        <p:cTn id="115" dur="500"/>
                                        <p:tgtEl>
                                          <p:spTgt spid="27"/>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grpId="3" nodeType="clickEffect">
                                  <p:stCondLst>
                                    <p:cond delay="0"/>
                                  </p:stCondLst>
                                  <p:childTnLst>
                                    <p:set>
                                      <p:cBhvr>
                                        <p:cTn id="119" dur="1" fill="hold">
                                          <p:stCondLst>
                                            <p:cond delay="0"/>
                                          </p:stCondLst>
                                        </p:cTn>
                                        <p:tgtEl>
                                          <p:spTgt spid="28"/>
                                        </p:tgtEl>
                                        <p:attrNameLst>
                                          <p:attrName>style.visibility</p:attrName>
                                        </p:attrNameLst>
                                      </p:cBhvr>
                                      <p:to>
                                        <p:strVal val="hidden"/>
                                      </p:to>
                                    </p:set>
                                  </p:childTnLst>
                                </p:cTn>
                              </p:par>
                              <p:par>
                                <p:cTn id="120" presetID="1" presetClass="exit" presetSubtype="0" fill="hold" grpId="2" nodeType="withEffect">
                                  <p:stCondLst>
                                    <p:cond delay="0"/>
                                  </p:stCondLst>
                                  <p:childTnLst>
                                    <p:set>
                                      <p:cBhvr>
                                        <p:cTn id="121" dur="1" fill="hold">
                                          <p:stCondLst>
                                            <p:cond delay="0"/>
                                          </p:stCondLst>
                                        </p:cTn>
                                        <p:tgtEl>
                                          <p:spTgt spid="11"/>
                                        </p:tgtEl>
                                        <p:attrNameLst>
                                          <p:attrName>style.visibility</p:attrName>
                                        </p:attrNameLst>
                                      </p:cBhvr>
                                      <p:to>
                                        <p:strVal val="hidden"/>
                                      </p:to>
                                    </p:se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40"/>
                                        </p:tgtEl>
                                        <p:attrNameLst>
                                          <p:attrName>style.visibility</p:attrName>
                                        </p:attrNameLst>
                                      </p:cBhvr>
                                      <p:to>
                                        <p:strVal val="visible"/>
                                      </p:to>
                                    </p:set>
                                    <p:animEffect transition="in" filter="fade">
                                      <p:cBhvr>
                                        <p:cTn id="126" dur="500"/>
                                        <p:tgtEl>
                                          <p:spTgt spid="40"/>
                                        </p:tgtEl>
                                      </p:cBhvr>
                                    </p:animEffect>
                                  </p:childTnLst>
                                </p:cTn>
                              </p:par>
                            </p:childTnLst>
                          </p:cTn>
                        </p:par>
                      </p:childTnLst>
                    </p:cTn>
                  </p:par>
                  <p:par>
                    <p:cTn id="127" fill="hold">
                      <p:stCondLst>
                        <p:cond delay="indefinite"/>
                      </p:stCondLst>
                      <p:childTnLst>
                        <p:par>
                          <p:cTn id="128" fill="hold">
                            <p:stCondLst>
                              <p:cond delay="0"/>
                            </p:stCondLst>
                            <p:childTnLst>
                              <p:par>
                                <p:cTn id="129" presetID="1" presetClass="exit" presetSubtype="0" fill="hold" nodeType="clickEffect">
                                  <p:stCondLst>
                                    <p:cond delay="0"/>
                                  </p:stCondLst>
                                  <p:childTnLst>
                                    <p:set>
                                      <p:cBhvr>
                                        <p:cTn id="130" dur="1" fill="hold">
                                          <p:stCondLst>
                                            <p:cond delay="0"/>
                                          </p:stCondLst>
                                        </p:cTn>
                                        <p:tgtEl>
                                          <p:spTgt spid="40"/>
                                        </p:tgtEl>
                                        <p:attrNameLst>
                                          <p:attrName>style.visibility</p:attrName>
                                        </p:attrNameLst>
                                      </p:cBhvr>
                                      <p:to>
                                        <p:strVal val="hidden"/>
                                      </p:to>
                                    </p:set>
                                  </p:childTnLst>
                                </p:cTn>
                              </p:par>
                              <p:par>
                                <p:cTn id="131" presetID="64" presetClass="path" presetSubtype="0" accel="50000" decel="50000" fill="hold" grpId="2" nodeType="withEffect">
                                  <p:stCondLst>
                                    <p:cond delay="0"/>
                                  </p:stCondLst>
                                  <p:childTnLst>
                                    <p:animMotion origin="layout" path="M 0.02917 0.42184 L -1.11022E-16 -4.96762E-6 " pathEditMode="relative" rAng="0" ptsTypes="AA">
                                      <p:cBhvr>
                                        <p:cTn id="132" dur="2000" fill="hold"/>
                                        <p:tgtEl>
                                          <p:spTgt spid="19"/>
                                        </p:tgtEl>
                                        <p:attrNameLst>
                                          <p:attrName>ppt_x</p:attrName>
                                          <p:attrName>ppt_y</p:attrName>
                                        </p:attrNameLst>
                                      </p:cBhvr>
                                      <p:rCtr x="-1500" y="-21100"/>
                                    </p:animMotion>
                                  </p:childTnLst>
                                </p:cTn>
                              </p:par>
                            </p:childTnLst>
                          </p:cTn>
                        </p:par>
                      </p:childTnLst>
                    </p:cTn>
                  </p:par>
                  <p:par>
                    <p:cTn id="133" fill="hold">
                      <p:stCondLst>
                        <p:cond delay="indefinite"/>
                      </p:stCondLst>
                      <p:childTnLst>
                        <p:par>
                          <p:cTn id="134" fill="hold">
                            <p:stCondLst>
                              <p:cond delay="0"/>
                            </p:stCondLst>
                            <p:childTnLst>
                              <p:par>
                                <p:cTn id="135" presetID="12" presetClass="entr" presetSubtype="2" fill="hold" grpId="0" nodeType="click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slide(fromRight)">
                                      <p:cBhvr>
                                        <p:cTn id="137" dur="5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3" nodeType="clickEffect">
                                  <p:stCondLst>
                                    <p:cond delay="0"/>
                                  </p:stCondLst>
                                  <p:childTnLst>
                                    <p:set>
                                      <p:cBhvr>
                                        <p:cTn id="141" dur="1" fill="hold">
                                          <p:stCondLst>
                                            <p:cond delay="0"/>
                                          </p:stCondLst>
                                        </p:cTn>
                                        <p:tgtEl>
                                          <p:spTgt spid="11"/>
                                        </p:tgtEl>
                                        <p:attrNameLst>
                                          <p:attrName>style.visibility</p:attrName>
                                        </p:attrNameLst>
                                      </p:cBhvr>
                                      <p:to>
                                        <p:strVal val="visible"/>
                                      </p:to>
                                    </p:set>
                                    <p:animEffect transition="in" filter="fade">
                                      <p:cBhvr>
                                        <p:cTn id="142" dur="500"/>
                                        <p:tgtEl>
                                          <p:spTgt spid="11"/>
                                        </p:tgtEl>
                                      </p:cBhvr>
                                    </p:animEffect>
                                  </p:childTnLst>
                                </p:cTn>
                              </p:par>
                            </p:childTnLst>
                          </p:cTn>
                        </p:par>
                      </p:childTnLst>
                    </p:cTn>
                  </p:par>
                  <p:par>
                    <p:cTn id="143" fill="hold">
                      <p:stCondLst>
                        <p:cond delay="indefinite"/>
                      </p:stCondLst>
                      <p:childTnLst>
                        <p:par>
                          <p:cTn id="144" fill="hold">
                            <p:stCondLst>
                              <p:cond delay="0"/>
                            </p:stCondLst>
                            <p:childTnLst>
                              <p:par>
                                <p:cTn id="145" presetID="12" presetClass="entr" presetSubtype="4" fill="hold" grpId="4" nodeType="clickEffect">
                                  <p:stCondLst>
                                    <p:cond delay="0"/>
                                  </p:stCondLst>
                                  <p:childTnLst>
                                    <p:set>
                                      <p:cBhvr>
                                        <p:cTn id="146" dur="1" fill="hold">
                                          <p:stCondLst>
                                            <p:cond delay="0"/>
                                          </p:stCondLst>
                                        </p:cTn>
                                        <p:tgtEl>
                                          <p:spTgt spid="28"/>
                                        </p:tgtEl>
                                        <p:attrNameLst>
                                          <p:attrName>style.visibility</p:attrName>
                                        </p:attrNameLst>
                                      </p:cBhvr>
                                      <p:to>
                                        <p:strVal val="visible"/>
                                      </p:to>
                                    </p:set>
                                    <p:animEffect transition="in" filter="slide(fromBottom)">
                                      <p:cBhvr>
                                        <p:cTn id="147" dur="500"/>
                                        <p:tgtEl>
                                          <p:spTgt spid="28"/>
                                        </p:tgtEl>
                                      </p:cBhvr>
                                    </p:animEffect>
                                  </p:childTnLst>
                                </p:cTn>
                              </p:par>
                            </p:childTnLst>
                          </p:cTn>
                        </p:par>
                      </p:childTnLst>
                    </p:cTn>
                  </p:par>
                  <p:par>
                    <p:cTn id="148" fill="hold">
                      <p:stCondLst>
                        <p:cond delay="indefinite"/>
                      </p:stCondLst>
                      <p:childTnLst>
                        <p:par>
                          <p:cTn id="149" fill="hold">
                            <p:stCondLst>
                              <p:cond delay="0"/>
                            </p:stCondLst>
                            <p:childTnLst>
                              <p:par>
                                <p:cTn id="150" presetID="12" presetClass="entr" presetSubtype="8" fill="hold" grpId="0" nodeType="clickEffect">
                                  <p:stCondLst>
                                    <p:cond delay="0"/>
                                  </p:stCondLst>
                                  <p:childTnLst>
                                    <p:set>
                                      <p:cBhvr>
                                        <p:cTn id="151" dur="1" fill="hold">
                                          <p:stCondLst>
                                            <p:cond delay="0"/>
                                          </p:stCondLst>
                                        </p:cTn>
                                        <p:tgtEl>
                                          <p:spTgt spid="30"/>
                                        </p:tgtEl>
                                        <p:attrNameLst>
                                          <p:attrName>style.visibility</p:attrName>
                                        </p:attrNameLst>
                                      </p:cBhvr>
                                      <p:to>
                                        <p:strVal val="visible"/>
                                      </p:to>
                                    </p:set>
                                    <p:animEffect transition="in" filter="slide(fromLeft)">
                                      <p:cBhvr>
                                        <p:cTn id="152" dur="5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153" fill="hold">
                      <p:stCondLst>
                        <p:cond delay="indefinite"/>
                      </p:stCondLst>
                      <p:childTnLst>
                        <p:par>
                          <p:cTn id="154" fill="hold">
                            <p:stCondLst>
                              <p:cond delay="0"/>
                            </p:stCondLst>
                            <p:childTnLst>
                              <p:par>
                                <p:cTn id="155" presetID="1" presetClass="exit" presetSubtype="0" fill="hold" nodeType="clickEffect">
                                  <p:stCondLst>
                                    <p:cond delay="0"/>
                                  </p:stCondLst>
                                  <p:childTnLst>
                                    <p:set>
                                      <p:cBhvr>
                                        <p:cTn id="156" dur="1" fill="hold">
                                          <p:stCondLst>
                                            <p:cond delay="0"/>
                                          </p:stCondLst>
                                        </p:cTn>
                                        <p:tgtEl>
                                          <p:spTgt spid="27"/>
                                        </p:tgtEl>
                                        <p:attrNameLst>
                                          <p:attrName>style.visibility</p:attrName>
                                        </p:attrNameLst>
                                      </p:cBhvr>
                                      <p:to>
                                        <p:strVal val="hidden"/>
                                      </p:to>
                                    </p:set>
                                  </p:childTnLst>
                                </p:cTn>
                              </p:par>
                              <p:par>
                                <p:cTn id="157" presetID="10" presetClass="entr" presetSubtype="0" fill="hold" nodeType="withEffect">
                                  <p:stCondLst>
                                    <p:cond delay="0"/>
                                  </p:stCondLst>
                                  <p:childTnLst>
                                    <p:set>
                                      <p:cBhvr>
                                        <p:cTn id="158" dur="1" fill="hold">
                                          <p:stCondLst>
                                            <p:cond delay="0"/>
                                          </p:stCondLst>
                                        </p:cTn>
                                        <p:tgtEl>
                                          <p:spTgt spid="31"/>
                                        </p:tgtEl>
                                        <p:attrNameLst>
                                          <p:attrName>style.visibility</p:attrName>
                                        </p:attrNameLst>
                                      </p:cBhvr>
                                      <p:to>
                                        <p:strVal val="visible"/>
                                      </p:to>
                                    </p:set>
                                    <p:animEffect transition="in" filter="fade">
                                      <p:cBhvr>
                                        <p:cTn id="159" dur="500"/>
                                        <p:tgtEl>
                                          <p:spTgt spid="31"/>
                                        </p:tgtEl>
                                      </p:cBhvr>
                                    </p:animEffect>
                                  </p:childTnLst>
                                </p:cTn>
                              </p:par>
                            </p:childTnLst>
                          </p:cTn>
                        </p:par>
                      </p:childTnLst>
                    </p:cTn>
                  </p:par>
                  <p:par>
                    <p:cTn id="160" fill="hold">
                      <p:stCondLst>
                        <p:cond delay="indefinite"/>
                      </p:stCondLst>
                      <p:childTnLst>
                        <p:par>
                          <p:cTn id="161" fill="hold">
                            <p:stCondLst>
                              <p:cond delay="0"/>
                            </p:stCondLst>
                            <p:childTnLst>
                              <p:par>
                                <p:cTn id="162" presetID="1" presetClass="exit" presetSubtype="0" fill="hold" grpId="6" nodeType="clickEffect">
                                  <p:stCondLst>
                                    <p:cond delay="0"/>
                                  </p:stCondLst>
                                  <p:childTnLst>
                                    <p:set>
                                      <p:cBhvr>
                                        <p:cTn id="163" dur="1" fill="hold">
                                          <p:stCondLst>
                                            <p:cond delay="0"/>
                                          </p:stCondLst>
                                        </p:cTn>
                                        <p:tgtEl>
                                          <p:spTgt spid="28"/>
                                        </p:tgtEl>
                                        <p:attrNameLst>
                                          <p:attrName>style.visibility</p:attrName>
                                        </p:attrNameLst>
                                      </p:cBhvr>
                                      <p:to>
                                        <p:strVal val="hidden"/>
                                      </p:to>
                                    </p:set>
                                  </p:childTnLst>
                                </p:cTn>
                              </p:par>
                              <p:par>
                                <p:cTn id="164" presetID="1" presetClass="exit" presetSubtype="0" fill="hold" grpId="6" nodeType="withEffect">
                                  <p:stCondLst>
                                    <p:cond delay="0"/>
                                  </p:stCondLst>
                                  <p:childTnLst>
                                    <p:set>
                                      <p:cBhvr>
                                        <p:cTn id="165" dur="1" fill="hold">
                                          <p:stCondLst>
                                            <p:cond delay="0"/>
                                          </p:stCondLst>
                                        </p:cTn>
                                        <p:tgtEl>
                                          <p:spTgt spid="11"/>
                                        </p:tgtEl>
                                        <p:attrNameLst>
                                          <p:attrName>style.visibility</p:attrName>
                                        </p:attrNameLst>
                                      </p:cBhvr>
                                      <p:to>
                                        <p:strVal val="hidden"/>
                                      </p:to>
                                    </p:set>
                                  </p:childTnLst>
                                </p:cTn>
                              </p:par>
                            </p:childTnLst>
                          </p:cTn>
                        </p:par>
                      </p:childTnLst>
                    </p:cTn>
                  </p:par>
                  <p:par>
                    <p:cTn id="166" fill="hold">
                      <p:stCondLst>
                        <p:cond delay="indefinite"/>
                      </p:stCondLst>
                      <p:childTnLst>
                        <p:par>
                          <p:cTn id="167" fill="hold">
                            <p:stCondLst>
                              <p:cond delay="0"/>
                            </p:stCondLst>
                            <p:childTnLst>
                              <p:par>
                                <p:cTn id="168" presetID="12" presetClass="entr" presetSubtype="4" fill="hold" grpId="0" nodeType="clickEffect">
                                  <p:stCondLst>
                                    <p:cond delay="0"/>
                                  </p:stCondLst>
                                  <p:childTnLst>
                                    <p:set>
                                      <p:cBhvr>
                                        <p:cTn id="169" dur="1" fill="hold">
                                          <p:stCondLst>
                                            <p:cond delay="0"/>
                                          </p:stCondLst>
                                        </p:cTn>
                                        <p:tgtEl>
                                          <p:spTgt spid="32"/>
                                        </p:tgtEl>
                                        <p:attrNameLst>
                                          <p:attrName>style.visibility</p:attrName>
                                        </p:attrNameLst>
                                      </p:cBhvr>
                                      <p:to>
                                        <p:strVal val="visible"/>
                                      </p:to>
                                    </p:set>
                                    <p:animEffect transition="in" filter="slide(fromBottom)">
                                      <p:cBhvr>
                                        <p:cTn id="170"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171" fill="hold">
                      <p:stCondLst>
                        <p:cond delay="indefinite"/>
                      </p:stCondLst>
                      <p:childTnLst>
                        <p:par>
                          <p:cTn id="172" fill="hold">
                            <p:stCondLst>
                              <p:cond delay="0"/>
                            </p:stCondLst>
                            <p:childTnLst>
                              <p:par>
                                <p:cTn id="173" presetID="12" presetClass="entr" presetSubtype="2" fill="hold" grpId="0" nodeType="clickEffect">
                                  <p:stCondLst>
                                    <p:cond delay="0"/>
                                  </p:stCondLst>
                                  <p:childTnLst>
                                    <p:set>
                                      <p:cBhvr>
                                        <p:cTn id="174" dur="1" fill="hold">
                                          <p:stCondLst>
                                            <p:cond delay="0"/>
                                          </p:stCondLst>
                                        </p:cTn>
                                        <p:tgtEl>
                                          <p:spTgt spid="33"/>
                                        </p:tgtEl>
                                        <p:attrNameLst>
                                          <p:attrName>style.visibility</p:attrName>
                                        </p:attrNameLst>
                                      </p:cBhvr>
                                      <p:to>
                                        <p:strVal val="visible"/>
                                      </p:to>
                                    </p:set>
                                    <p:animEffect transition="in" filter="slide(fromRight)">
                                      <p:cBhvr>
                                        <p:cTn id="175"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4" nodeType="clickEffect">
                                  <p:stCondLst>
                                    <p:cond delay="0"/>
                                  </p:stCondLst>
                                  <p:childTnLst>
                                    <p:set>
                                      <p:cBhvr>
                                        <p:cTn id="179" dur="1" fill="hold">
                                          <p:stCondLst>
                                            <p:cond delay="0"/>
                                          </p:stCondLst>
                                        </p:cTn>
                                        <p:tgtEl>
                                          <p:spTgt spid="11"/>
                                        </p:tgtEl>
                                        <p:attrNameLst>
                                          <p:attrName>style.visibility</p:attrName>
                                        </p:attrNameLst>
                                      </p:cBhvr>
                                      <p:to>
                                        <p:strVal val="visible"/>
                                      </p:to>
                                    </p:set>
                                    <p:animEffect transition="in" filter="fade">
                                      <p:cBhvr>
                                        <p:cTn id="180" dur="500"/>
                                        <p:tgtEl>
                                          <p:spTgt spid="11"/>
                                        </p:tgtEl>
                                      </p:cBhvr>
                                    </p:animEffect>
                                  </p:childTnLst>
                                </p:cTn>
                              </p:par>
                            </p:childTnLst>
                          </p:cTn>
                        </p:par>
                      </p:childTnLst>
                    </p:cTn>
                  </p:par>
                  <p:par>
                    <p:cTn id="181" fill="hold">
                      <p:stCondLst>
                        <p:cond delay="indefinite"/>
                      </p:stCondLst>
                      <p:childTnLst>
                        <p:par>
                          <p:cTn id="182" fill="hold">
                            <p:stCondLst>
                              <p:cond delay="0"/>
                            </p:stCondLst>
                            <p:childTnLst>
                              <p:par>
                                <p:cTn id="183" presetID="12" presetClass="entr" presetSubtype="4" fill="hold" grpId="7" nodeType="clickEffect">
                                  <p:stCondLst>
                                    <p:cond delay="0"/>
                                  </p:stCondLst>
                                  <p:childTnLst>
                                    <p:set>
                                      <p:cBhvr>
                                        <p:cTn id="184" dur="1" fill="hold">
                                          <p:stCondLst>
                                            <p:cond delay="0"/>
                                          </p:stCondLst>
                                        </p:cTn>
                                        <p:tgtEl>
                                          <p:spTgt spid="28"/>
                                        </p:tgtEl>
                                        <p:attrNameLst>
                                          <p:attrName>style.visibility</p:attrName>
                                        </p:attrNameLst>
                                      </p:cBhvr>
                                      <p:to>
                                        <p:strVal val="visible"/>
                                      </p:to>
                                    </p:set>
                                    <p:animEffect transition="in" filter="slide(fromBottom)">
                                      <p:cBhvr>
                                        <p:cTn id="185" dur="500"/>
                                        <p:tgtEl>
                                          <p:spTgt spid="28"/>
                                        </p:tgtEl>
                                      </p:cBhvr>
                                    </p:animEffect>
                                  </p:childTnLst>
                                </p:cTn>
                              </p:par>
                            </p:childTnLst>
                          </p:cTn>
                        </p:par>
                      </p:childTnLst>
                    </p:cTn>
                  </p:par>
                  <p:par>
                    <p:cTn id="186" fill="hold">
                      <p:stCondLst>
                        <p:cond delay="indefinite"/>
                      </p:stCondLst>
                      <p:childTnLst>
                        <p:par>
                          <p:cTn id="187" fill="hold">
                            <p:stCondLst>
                              <p:cond delay="0"/>
                            </p:stCondLst>
                            <p:childTnLst>
                              <p:par>
                                <p:cTn id="188" presetID="12" presetClass="entr" presetSubtype="8" fill="hold" grpId="0" nodeType="clickEffect">
                                  <p:stCondLst>
                                    <p:cond delay="0"/>
                                  </p:stCondLst>
                                  <p:childTnLst>
                                    <p:set>
                                      <p:cBhvr>
                                        <p:cTn id="189" dur="1" fill="hold">
                                          <p:stCondLst>
                                            <p:cond delay="0"/>
                                          </p:stCondLst>
                                        </p:cTn>
                                        <p:tgtEl>
                                          <p:spTgt spid="34"/>
                                        </p:tgtEl>
                                        <p:attrNameLst>
                                          <p:attrName>style.visibility</p:attrName>
                                        </p:attrNameLst>
                                      </p:cBhvr>
                                      <p:to>
                                        <p:strVal val="visible"/>
                                      </p:to>
                                    </p:set>
                                    <p:animEffect transition="in" filter="slide(fromLeft)">
                                      <p:cBhvr>
                                        <p:cTn id="190" dur="500"/>
                                        <p:tgtEl>
                                          <p:spTgt spid="34"/>
                                        </p:tgtEl>
                                      </p:cBhvr>
                                    </p:animEffect>
                                  </p:childTnLst>
                                </p:cTn>
                              </p:par>
                            </p:childTnLst>
                          </p:cTn>
                        </p:par>
                      </p:childTnLst>
                    </p:cTn>
                  </p:par>
                  <p:par>
                    <p:cTn id="191" fill="hold">
                      <p:stCondLst>
                        <p:cond delay="indefinite"/>
                      </p:stCondLst>
                      <p:childTnLst>
                        <p:par>
                          <p:cTn id="192" fill="hold">
                            <p:stCondLst>
                              <p:cond delay="0"/>
                            </p:stCondLst>
                            <p:childTnLst>
                              <p:par>
                                <p:cTn id="193" presetID="1" presetClass="exit" presetSubtype="0" fill="hold" grpId="1" nodeType="clickEffect">
                                  <p:stCondLst>
                                    <p:cond delay="0"/>
                                  </p:stCondLst>
                                  <p:childTnLst>
                                    <p:set>
                                      <p:cBhvr>
                                        <p:cTn id="194" dur="1" fill="hold">
                                          <p:stCondLst>
                                            <p:cond delay="0"/>
                                          </p:stCondLst>
                                        </p:cTn>
                                        <p:tgtEl>
                                          <p:spTgt spid="34"/>
                                        </p:tgtEl>
                                        <p:attrNameLst>
                                          <p:attrName>style.visibility</p:attrName>
                                        </p:attrNameLst>
                                      </p:cBhvr>
                                      <p:to>
                                        <p:strVal val="hidden"/>
                                      </p:to>
                                    </p:set>
                                  </p:childTnLst>
                                </p:cTn>
                              </p:par>
                            </p:childTnLst>
                          </p:cTn>
                        </p:par>
                      </p:childTnLst>
                    </p:cTn>
                  </p:par>
                  <p:par>
                    <p:cTn id="195" fill="hold">
                      <p:stCondLst>
                        <p:cond delay="indefinite"/>
                      </p:stCondLst>
                      <p:childTnLst>
                        <p:par>
                          <p:cTn id="196" fill="hold">
                            <p:stCondLst>
                              <p:cond delay="0"/>
                            </p:stCondLst>
                            <p:childTnLst>
                              <p:par>
                                <p:cTn id="197" presetID="1" presetClass="exit" presetSubtype="0" fill="hold" grpId="5" nodeType="clickEffect">
                                  <p:stCondLst>
                                    <p:cond delay="0"/>
                                  </p:stCondLst>
                                  <p:childTnLst>
                                    <p:set>
                                      <p:cBhvr>
                                        <p:cTn id="198" dur="1" fill="hold">
                                          <p:stCondLst>
                                            <p:cond delay="0"/>
                                          </p:stCondLst>
                                        </p:cTn>
                                        <p:tgtEl>
                                          <p:spTgt spid="28"/>
                                        </p:tgtEl>
                                        <p:attrNameLst>
                                          <p:attrName>style.visibility</p:attrName>
                                        </p:attrNameLst>
                                      </p:cBhvr>
                                      <p:to>
                                        <p:strVal val="hidden"/>
                                      </p:to>
                                    </p:set>
                                  </p:childTnLst>
                                </p:cTn>
                              </p:par>
                              <p:par>
                                <p:cTn id="199" presetID="1" presetClass="exit" presetSubtype="0" fill="hold" grpId="5" nodeType="withEffect">
                                  <p:stCondLst>
                                    <p:cond delay="0"/>
                                  </p:stCondLst>
                                  <p:childTnLst>
                                    <p:set>
                                      <p:cBhvr>
                                        <p:cTn id="200" dur="1" fill="hold">
                                          <p:stCondLst>
                                            <p:cond delay="0"/>
                                          </p:stCondLst>
                                        </p:cTn>
                                        <p:tgtEl>
                                          <p:spTgt spid="11"/>
                                        </p:tgtEl>
                                        <p:attrNameLst>
                                          <p:attrName>style.visibility</p:attrName>
                                        </p:attrNameLst>
                                      </p:cBhvr>
                                      <p:to>
                                        <p:strVal val="hidden"/>
                                      </p:to>
                                    </p:set>
                                  </p:childTnLst>
                                </p:cTn>
                              </p:par>
                            </p:childTnLst>
                          </p:cTn>
                        </p:par>
                      </p:childTnLst>
                    </p:cTn>
                  </p:par>
                  <p:par>
                    <p:cTn id="201" fill="hold">
                      <p:stCondLst>
                        <p:cond delay="indefinite"/>
                      </p:stCondLst>
                      <p:childTnLst>
                        <p:par>
                          <p:cTn id="202" fill="hold">
                            <p:stCondLst>
                              <p:cond delay="0"/>
                            </p:stCondLst>
                            <p:childTnLst>
                              <p:par>
                                <p:cTn id="203" presetID="10" presetClass="entr" presetSubtype="0" fill="hold" nodeType="clickEffect">
                                  <p:stCondLst>
                                    <p:cond delay="0"/>
                                  </p:stCondLst>
                                  <p:childTnLst>
                                    <p:set>
                                      <p:cBhvr>
                                        <p:cTn id="204" dur="1" fill="hold">
                                          <p:stCondLst>
                                            <p:cond delay="0"/>
                                          </p:stCondLst>
                                        </p:cTn>
                                        <p:tgtEl>
                                          <p:spTgt spid="3"/>
                                        </p:tgtEl>
                                        <p:attrNameLst>
                                          <p:attrName>style.visibility</p:attrName>
                                        </p:attrNameLst>
                                      </p:cBhvr>
                                      <p:to>
                                        <p:strVal val="visible"/>
                                      </p:to>
                                    </p:set>
                                    <p:animEffect transition="in" filter="fade">
                                      <p:cBhvr>
                                        <p:cTn id="205" dur="500"/>
                                        <p:tgtEl>
                                          <p:spTgt spid="3"/>
                                        </p:tgtEl>
                                      </p:cBhvr>
                                    </p:animEffect>
                                  </p:childTnLst>
                                </p:cTn>
                              </p:par>
                            </p:childTnLst>
                          </p:cTn>
                        </p:par>
                        <p:par>
                          <p:cTn id="206" fill="hold">
                            <p:stCondLst>
                              <p:cond delay="500"/>
                            </p:stCondLst>
                            <p:childTnLst>
                              <p:par>
                                <p:cTn id="207" presetID="12" presetClass="entr" presetSubtype="4" fill="hold" grpId="0" nodeType="afterEffect">
                                  <p:stCondLst>
                                    <p:cond delay="0"/>
                                  </p:stCondLst>
                                  <p:childTnLst>
                                    <p:set>
                                      <p:cBhvr>
                                        <p:cTn id="208" dur="1" fill="hold">
                                          <p:stCondLst>
                                            <p:cond delay="0"/>
                                          </p:stCondLst>
                                        </p:cTn>
                                        <p:tgtEl>
                                          <p:spTgt spid="38"/>
                                        </p:tgtEl>
                                        <p:attrNameLst>
                                          <p:attrName>style.visibility</p:attrName>
                                        </p:attrNameLst>
                                      </p:cBhvr>
                                      <p:to>
                                        <p:strVal val="visible"/>
                                      </p:to>
                                    </p:set>
                                    <p:animEffect transition="in" filter="slide(fromBottom)">
                                      <p:cBhvr>
                                        <p:cTn id="209" dur="500"/>
                                        <p:tgtEl>
                                          <p:spTgt spid="38"/>
                                        </p:tgtEl>
                                      </p:cBhvr>
                                    </p:animEffect>
                                  </p:childTnLst>
                                </p:cTn>
                              </p:par>
                            </p:childTnLst>
                          </p:cTn>
                        </p:par>
                        <p:par>
                          <p:cTn id="210" fill="hold">
                            <p:stCondLst>
                              <p:cond delay="1000"/>
                            </p:stCondLst>
                            <p:childTnLst>
                              <p:par>
                                <p:cTn id="211" presetID="1" presetClass="exit" presetSubtype="0" fill="hold" nodeType="afterEffect">
                                  <p:stCondLst>
                                    <p:cond delay="0"/>
                                  </p:stCondLst>
                                  <p:childTnLst>
                                    <p:set>
                                      <p:cBhvr>
                                        <p:cTn id="212" dur="1" fill="hold">
                                          <p:stCondLst>
                                            <p:cond delay="0"/>
                                          </p:stCondLst>
                                        </p:cTn>
                                        <p:tgtEl>
                                          <p:spTgt spid="31"/>
                                        </p:tgtEl>
                                        <p:attrNameLst>
                                          <p:attrName>style.visibility</p:attrName>
                                        </p:attrNameLst>
                                      </p:cBhvr>
                                      <p:to>
                                        <p:strVal val="hidden"/>
                                      </p:to>
                                    </p:set>
                                  </p:childTnLst>
                                </p:cTn>
                              </p:par>
                              <p:par>
                                <p:cTn id="213" presetID="1" presetClass="exit" presetSubtype="0" fill="hold" nodeType="withEffect">
                                  <p:stCondLst>
                                    <p:cond delay="0"/>
                                  </p:stCondLst>
                                  <p:childTnLst>
                                    <p:set>
                                      <p:cBhvr>
                                        <p:cTn id="214" dur="1" fill="hold">
                                          <p:stCondLst>
                                            <p:cond delay="0"/>
                                          </p:stCondLst>
                                        </p:cTn>
                                        <p:tgtEl>
                                          <p:spTgt spid="3"/>
                                        </p:tgtEl>
                                        <p:attrNameLst>
                                          <p:attrName>style.visibility</p:attrName>
                                        </p:attrNameLst>
                                      </p:cBhvr>
                                      <p:to>
                                        <p:strVal val="hidden"/>
                                      </p:to>
                                    </p:set>
                                  </p:childTnLst>
                                </p:cTn>
                              </p:par>
                              <p:par>
                                <p:cTn id="215" presetID="1" presetClass="exit" presetSubtype="0" fill="hold" grpId="1" nodeType="withEffect">
                                  <p:stCondLst>
                                    <p:cond delay="0"/>
                                  </p:stCondLst>
                                  <p:childTnLst>
                                    <p:set>
                                      <p:cBhvr>
                                        <p:cTn id="216" dur="1" fill="hold">
                                          <p:stCondLst>
                                            <p:cond delay="0"/>
                                          </p:stCondLst>
                                        </p:cTn>
                                        <p:tgtEl>
                                          <p:spTgt spid="38"/>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nodeType="clickEffect">
                                  <p:stCondLst>
                                    <p:cond delay="0"/>
                                  </p:stCondLst>
                                  <p:childTnLst>
                                    <p:set>
                                      <p:cBhvr>
                                        <p:cTn id="220" dur="1" fill="hold">
                                          <p:stCondLst>
                                            <p:cond delay="0"/>
                                          </p:stCondLst>
                                        </p:cTn>
                                        <p:tgtEl>
                                          <p:spTgt spid="39"/>
                                        </p:tgtEl>
                                        <p:attrNameLst>
                                          <p:attrName>style.visibility</p:attrName>
                                        </p:attrNameLst>
                                      </p:cBhvr>
                                      <p:to>
                                        <p:strVal val="visible"/>
                                      </p:to>
                                    </p:set>
                                  </p:childTnLst>
                                </p:cTn>
                              </p:par>
                              <p:par>
                                <p:cTn id="221" presetID="32" presetClass="emph" presetSubtype="0" fill="hold" nodeType="withEffect">
                                  <p:stCondLst>
                                    <p:cond delay="0"/>
                                  </p:stCondLst>
                                  <p:childTnLst>
                                    <p:animClr clrSpc="rgb" dir="cw">
                                      <p:cBhvr override="childStyle">
                                        <p:cTn id="222" dur="50" fill="hold"/>
                                        <p:tgtEl>
                                          <p:spTgt spid="39"/>
                                        </p:tgtEl>
                                        <p:attrNameLst>
                                          <p:attrName>style.color</p:attrName>
                                        </p:attrNameLst>
                                      </p:cBhvr>
                                      <p:to>
                                        <a:schemeClr val="bg1"/>
                                      </p:to>
                                    </p:animClr>
                                    <p:animClr clrSpc="rgb" dir="cw">
                                      <p:cBhvr>
                                        <p:cTn id="223" dur="50" fill="hold"/>
                                        <p:tgtEl>
                                          <p:spTgt spid="39"/>
                                        </p:tgtEl>
                                        <p:attrNameLst>
                                          <p:attrName>fillcolor</p:attrName>
                                        </p:attrNameLst>
                                      </p:cBhvr>
                                      <p:to>
                                        <a:schemeClr val="bg1"/>
                                      </p:to>
                                    </p:animClr>
                                    <p:set>
                                      <p:cBhvr>
                                        <p:cTn id="224" dur="50" fill="hold"/>
                                        <p:tgtEl>
                                          <p:spTgt spid="39"/>
                                        </p:tgtEl>
                                        <p:attrNameLst>
                                          <p:attrName>fill.type</p:attrName>
                                        </p:attrNameLst>
                                      </p:cBhvr>
                                      <p:to>
                                        <p:strVal val="solid"/>
                                      </p:to>
                                    </p:set>
                                    <p:set>
                                      <p:cBhvr>
                                        <p:cTn id="225" dur="50" fill="hold"/>
                                        <p:tgtEl>
                                          <p:spTgt spid="39"/>
                                        </p:tgtEl>
                                        <p:attrNameLst>
                                          <p:attrName>fill.on</p:attrName>
                                        </p:attrNameLst>
                                      </p:cBhvr>
                                      <p:to>
                                        <p:strVal val="true"/>
                                      </p:to>
                                    </p:set>
                                    <p:animRot by="120000">
                                      <p:cBhvr>
                                        <p:cTn id="226" dur="50" fill="hold">
                                          <p:stCondLst>
                                            <p:cond delay="0"/>
                                          </p:stCondLst>
                                        </p:cTn>
                                        <p:tgtEl>
                                          <p:spTgt spid="39"/>
                                        </p:tgtEl>
                                        <p:attrNameLst>
                                          <p:attrName>r</p:attrName>
                                        </p:attrNameLst>
                                      </p:cBhvr>
                                    </p:animRot>
                                    <p:animRot by="-240000">
                                      <p:cBhvr>
                                        <p:cTn id="227" dur="100" fill="hold">
                                          <p:stCondLst>
                                            <p:cond delay="100"/>
                                          </p:stCondLst>
                                        </p:cTn>
                                        <p:tgtEl>
                                          <p:spTgt spid="39"/>
                                        </p:tgtEl>
                                        <p:attrNameLst>
                                          <p:attrName>r</p:attrName>
                                        </p:attrNameLst>
                                      </p:cBhvr>
                                    </p:animRot>
                                    <p:animRot by="240000">
                                      <p:cBhvr>
                                        <p:cTn id="228" dur="100" fill="hold">
                                          <p:stCondLst>
                                            <p:cond delay="200"/>
                                          </p:stCondLst>
                                        </p:cTn>
                                        <p:tgtEl>
                                          <p:spTgt spid="39"/>
                                        </p:tgtEl>
                                        <p:attrNameLst>
                                          <p:attrName>r</p:attrName>
                                        </p:attrNameLst>
                                      </p:cBhvr>
                                    </p:animRot>
                                    <p:animRot by="-240000">
                                      <p:cBhvr>
                                        <p:cTn id="229" dur="100" fill="hold">
                                          <p:stCondLst>
                                            <p:cond delay="300"/>
                                          </p:stCondLst>
                                        </p:cTn>
                                        <p:tgtEl>
                                          <p:spTgt spid="39"/>
                                        </p:tgtEl>
                                        <p:attrNameLst>
                                          <p:attrName>r</p:attrName>
                                        </p:attrNameLst>
                                      </p:cBhvr>
                                    </p:animRot>
                                    <p:animRot by="120000">
                                      <p:cBhvr>
                                        <p:cTn id="230" dur="100" fill="hold">
                                          <p:stCondLst>
                                            <p:cond delay="400"/>
                                          </p:stCondLst>
                                        </p:cTn>
                                        <p:tgtEl>
                                          <p:spTgt spid="39"/>
                                        </p:tgtEl>
                                        <p:attrNameLst>
                                          <p:attrName>r</p:attrName>
                                        </p:attrNameLst>
                                      </p:cBhvr>
                                    </p:animRot>
                                  </p:childTnLst>
                                </p:cTn>
                              </p:par>
                            </p:childTnLst>
                          </p:cTn>
                        </p:par>
                        <p:par>
                          <p:cTn id="231" fill="hold">
                            <p:stCondLst>
                              <p:cond delay="500"/>
                            </p:stCondLst>
                            <p:childTnLst>
                              <p:par>
                                <p:cTn id="232" presetID="32" presetClass="emph" presetSubtype="0" fill="hold" nodeType="afterEffect">
                                  <p:stCondLst>
                                    <p:cond delay="0"/>
                                  </p:stCondLst>
                                  <p:childTnLst>
                                    <p:animClr clrSpc="rgb" dir="cw">
                                      <p:cBhvr override="childStyle">
                                        <p:cTn id="233" dur="50" fill="hold"/>
                                        <p:tgtEl>
                                          <p:spTgt spid="39"/>
                                        </p:tgtEl>
                                        <p:attrNameLst>
                                          <p:attrName>style.color</p:attrName>
                                        </p:attrNameLst>
                                      </p:cBhvr>
                                      <p:to>
                                        <a:schemeClr val="bg1"/>
                                      </p:to>
                                    </p:animClr>
                                    <p:animClr clrSpc="rgb" dir="cw">
                                      <p:cBhvr>
                                        <p:cTn id="234" dur="50" fill="hold"/>
                                        <p:tgtEl>
                                          <p:spTgt spid="39"/>
                                        </p:tgtEl>
                                        <p:attrNameLst>
                                          <p:attrName>fillcolor</p:attrName>
                                        </p:attrNameLst>
                                      </p:cBhvr>
                                      <p:to>
                                        <a:schemeClr val="bg1"/>
                                      </p:to>
                                    </p:animClr>
                                    <p:set>
                                      <p:cBhvr>
                                        <p:cTn id="235" dur="50" fill="hold"/>
                                        <p:tgtEl>
                                          <p:spTgt spid="39"/>
                                        </p:tgtEl>
                                        <p:attrNameLst>
                                          <p:attrName>fill.type</p:attrName>
                                        </p:attrNameLst>
                                      </p:cBhvr>
                                      <p:to>
                                        <p:strVal val="solid"/>
                                      </p:to>
                                    </p:set>
                                    <p:set>
                                      <p:cBhvr>
                                        <p:cTn id="236" dur="50" fill="hold"/>
                                        <p:tgtEl>
                                          <p:spTgt spid="39"/>
                                        </p:tgtEl>
                                        <p:attrNameLst>
                                          <p:attrName>fill.on</p:attrName>
                                        </p:attrNameLst>
                                      </p:cBhvr>
                                      <p:to>
                                        <p:strVal val="true"/>
                                      </p:to>
                                    </p:set>
                                    <p:animRot by="120000">
                                      <p:cBhvr>
                                        <p:cTn id="237" dur="50" fill="hold">
                                          <p:stCondLst>
                                            <p:cond delay="0"/>
                                          </p:stCondLst>
                                        </p:cTn>
                                        <p:tgtEl>
                                          <p:spTgt spid="39"/>
                                        </p:tgtEl>
                                        <p:attrNameLst>
                                          <p:attrName>r</p:attrName>
                                        </p:attrNameLst>
                                      </p:cBhvr>
                                    </p:animRot>
                                    <p:animRot by="-240000">
                                      <p:cBhvr>
                                        <p:cTn id="238" dur="100" fill="hold">
                                          <p:stCondLst>
                                            <p:cond delay="100"/>
                                          </p:stCondLst>
                                        </p:cTn>
                                        <p:tgtEl>
                                          <p:spTgt spid="39"/>
                                        </p:tgtEl>
                                        <p:attrNameLst>
                                          <p:attrName>r</p:attrName>
                                        </p:attrNameLst>
                                      </p:cBhvr>
                                    </p:animRot>
                                    <p:animRot by="240000">
                                      <p:cBhvr>
                                        <p:cTn id="239" dur="100" fill="hold">
                                          <p:stCondLst>
                                            <p:cond delay="200"/>
                                          </p:stCondLst>
                                        </p:cTn>
                                        <p:tgtEl>
                                          <p:spTgt spid="39"/>
                                        </p:tgtEl>
                                        <p:attrNameLst>
                                          <p:attrName>r</p:attrName>
                                        </p:attrNameLst>
                                      </p:cBhvr>
                                    </p:animRot>
                                    <p:animRot by="-240000">
                                      <p:cBhvr>
                                        <p:cTn id="240" dur="100" fill="hold">
                                          <p:stCondLst>
                                            <p:cond delay="300"/>
                                          </p:stCondLst>
                                        </p:cTn>
                                        <p:tgtEl>
                                          <p:spTgt spid="39"/>
                                        </p:tgtEl>
                                        <p:attrNameLst>
                                          <p:attrName>r</p:attrName>
                                        </p:attrNameLst>
                                      </p:cBhvr>
                                    </p:animRot>
                                    <p:animRot by="120000">
                                      <p:cBhvr>
                                        <p:cTn id="241" dur="100" fill="hold">
                                          <p:stCondLst>
                                            <p:cond delay="400"/>
                                          </p:stCondLst>
                                        </p:cTn>
                                        <p:tgtEl>
                                          <p:spTgt spid="39"/>
                                        </p:tgtEl>
                                        <p:attrNameLst>
                                          <p:attrName>r</p:attrName>
                                        </p:attrNameLst>
                                      </p:cBhvr>
                                    </p:animRot>
                                  </p:childTnLst>
                                  <p:subTnLst>
                                    <p:set>
                                      <p:cBhvr override="childStyle">
                                        <p:cTn dur="1" fill="hold" display="0" masterRel="sameClick" afterEffect="1">
                                          <p:stCondLst>
                                            <p:cond evt="end" delay="0">
                                              <p:tn val="232"/>
                                            </p:cond>
                                          </p:stCondLst>
                                        </p:cTn>
                                        <p:tgtEl>
                                          <p:spTgt spid="39"/>
                                        </p:tgtEl>
                                        <p:attrNameLst>
                                          <p:attrName>style.visibility</p:attrName>
                                        </p:attrNameLst>
                                      </p:cBhvr>
                                      <p:to>
                                        <p:strVal val="hidden"/>
                                      </p:to>
                                    </p:set>
                                  </p:subTnLst>
                                </p:cTn>
                              </p:par>
                            </p:childTnLst>
                          </p:cTn>
                        </p:par>
                      </p:childTnLst>
                    </p:cTn>
                  </p:par>
                  <p:par>
                    <p:cTn id="242" fill="hold">
                      <p:stCondLst>
                        <p:cond delay="indefinite"/>
                      </p:stCondLst>
                      <p:childTnLst>
                        <p:par>
                          <p:cTn id="243" fill="hold">
                            <p:stCondLst>
                              <p:cond delay="0"/>
                            </p:stCondLst>
                            <p:childTnLst>
                              <p:par>
                                <p:cTn id="244" presetID="1" presetClass="exit" presetSubtype="0" fill="hold" grpId="1" nodeType="clickEffect">
                                  <p:stCondLst>
                                    <p:cond delay="0"/>
                                  </p:stCondLst>
                                  <p:childTnLst>
                                    <p:set>
                                      <p:cBhvr>
                                        <p:cTn id="245" dur="1" fill="hold">
                                          <p:stCondLst>
                                            <p:cond delay="0"/>
                                          </p:stCondLst>
                                        </p:cTn>
                                        <p:tgtEl>
                                          <p:spTgt spid="22"/>
                                        </p:tgtEl>
                                        <p:attrNameLst>
                                          <p:attrName>style.visibility</p:attrName>
                                        </p:attrNameLst>
                                      </p:cBhvr>
                                      <p:to>
                                        <p:strVal val="hidden"/>
                                      </p:to>
                                    </p:set>
                                  </p:childTnLst>
                                </p:cTn>
                              </p:par>
                            </p:childTnLst>
                          </p:cTn>
                        </p:par>
                      </p:childTnLst>
                    </p:cTn>
                  </p:par>
                  <p:par>
                    <p:cTn id="246" fill="hold">
                      <p:stCondLst>
                        <p:cond delay="indefinite"/>
                      </p:stCondLst>
                      <p:childTnLst>
                        <p:par>
                          <p:cTn id="247" fill="hold">
                            <p:stCondLst>
                              <p:cond delay="0"/>
                            </p:stCondLst>
                            <p:childTnLst>
                              <p:par>
                                <p:cTn id="248" presetID="1" presetClass="exit" presetSubtype="0" fill="hold" grpId="1" nodeType="clickEffect">
                                  <p:stCondLst>
                                    <p:cond delay="0"/>
                                  </p:stCondLst>
                                  <p:childTnLst>
                                    <p:set>
                                      <p:cBhvr>
                                        <p:cTn id="249" dur="1" fill="hold">
                                          <p:stCondLst>
                                            <p:cond delay="0"/>
                                          </p:stCondLst>
                                        </p:cTn>
                                        <p:tgtEl>
                                          <p:spTgt spid="10"/>
                                        </p:tgtEl>
                                        <p:attrNameLst>
                                          <p:attrName>style.visibility</p:attrName>
                                        </p:attrNameLst>
                                      </p:cBhvr>
                                      <p:to>
                                        <p:strVal val="hidden"/>
                                      </p:to>
                                    </p:set>
                                  </p:childTnLst>
                                </p:cTn>
                              </p:par>
                              <p:par>
                                <p:cTn id="250" presetID="1" presetClass="exit" presetSubtype="0" fill="hold" grpId="3" nodeType="withEffect">
                                  <p:stCondLst>
                                    <p:cond delay="0"/>
                                  </p:stCondLst>
                                  <p:childTnLst>
                                    <p:set>
                                      <p:cBhvr>
                                        <p:cTn id="251"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1" grpId="2" animBg="1"/>
      <p:bldP spid="11" grpId="3" animBg="1"/>
      <p:bldP spid="11" grpId="4" animBg="1"/>
      <p:bldP spid="11" grpId="5" animBg="1"/>
      <p:bldP spid="11" grpId="6" animBg="1"/>
      <p:bldP spid="14" grpId="0" animBg="1"/>
      <p:bldP spid="15" grpId="0" animBg="1"/>
      <p:bldP spid="16" grpId="0" animBg="1"/>
      <p:bldP spid="16" grpId="1" animBg="1"/>
      <p:bldP spid="17" grpId="0" animBg="1"/>
      <p:bldP spid="17" grpId="1" animBg="1"/>
      <p:bldP spid="18" grpId="0" animBg="1"/>
      <p:bldP spid="18" grpId="1" animBg="1"/>
      <p:bldP spid="19" grpId="0" animBg="1"/>
      <p:bldP spid="19" grpId="1" animBg="1"/>
      <p:bldP spid="19" grpId="2" animBg="1"/>
      <p:bldP spid="19" grpId="3" animBg="1"/>
      <p:bldP spid="20" grpId="0" animBg="1"/>
      <p:bldP spid="21" grpId="0" animBg="1"/>
      <p:bldP spid="22" grpId="0" animBg="1"/>
      <p:bldP spid="22" grpId="1" animBg="1"/>
      <p:bldP spid="24" grpId="0" animBg="1"/>
      <p:bldP spid="25" grpId="0" animBg="1"/>
      <p:bldP spid="26" grpId="0" animBg="1"/>
      <p:bldP spid="28" grpId="0" animBg="1"/>
      <p:bldP spid="28" grpId="1" animBg="1"/>
      <p:bldP spid="28" grpId="2" animBg="1"/>
      <p:bldP spid="28" grpId="3" animBg="1"/>
      <p:bldP spid="28" grpId="4" animBg="1"/>
      <p:bldP spid="28" grpId="5" animBg="1"/>
      <p:bldP spid="28" grpId="6" animBg="1"/>
      <p:bldP spid="28" grpId="7" animBg="1"/>
      <p:bldP spid="29" grpId="0" animBg="1"/>
      <p:bldP spid="30" grpId="0" animBg="1"/>
      <p:bldP spid="32" grpId="0" animBg="1"/>
      <p:bldP spid="33" grpId="0" animBg="1"/>
      <p:bldP spid="34" grpId="0" animBg="1"/>
      <p:bldP spid="34" grpId="1" animBg="1"/>
      <p:bldP spid="38" grpId="0" animBg="1"/>
      <p:bldP spid="38"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Enabling Malware Inspection</a:t>
            </a:r>
            <a:endParaRPr lang="en-AU" sz="3200" dirty="0"/>
          </a:p>
        </p:txBody>
      </p:sp>
      <p:sp>
        <p:nvSpPr>
          <p:cNvPr id="8" name="Content Placeholder 7"/>
          <p:cNvSpPr>
            <a:spLocks noGrp="1"/>
          </p:cNvSpPr>
          <p:nvPr>
            <p:ph idx="1"/>
          </p:nvPr>
        </p:nvSpPr>
        <p:spPr>
          <a:xfrm>
            <a:off x="5880537" y="1019175"/>
            <a:ext cx="3042745" cy="5305425"/>
          </a:xfrm>
        </p:spPr>
        <p:txBody>
          <a:bodyPr>
            <a:normAutofit/>
          </a:bodyPr>
          <a:lstStyle/>
          <a:p>
            <a:r>
              <a:rPr lang="en-US" sz="2000" dirty="0" smtClean="0"/>
              <a:t>Activate the Web Protection license</a:t>
            </a:r>
          </a:p>
          <a:p>
            <a:r>
              <a:rPr lang="en-US" sz="2000" dirty="0" smtClean="0"/>
              <a:t>Enable malware inspection on Web access rules</a:t>
            </a:r>
          </a:p>
          <a:p>
            <a:pPr lvl="1"/>
            <a:r>
              <a:rPr lang="en-US" sz="1800" dirty="0" smtClean="0"/>
              <a:t>Web Access Policy Wizard or New Access Rule Wizard for new rules</a:t>
            </a:r>
          </a:p>
          <a:p>
            <a:pPr lvl="1"/>
            <a:r>
              <a:rPr lang="en-US" sz="1800" dirty="0" smtClean="0"/>
              <a:t>Rule properties for existing rules</a:t>
            </a:r>
            <a:br>
              <a:rPr lang="en-US" sz="1800" dirty="0" smtClean="0"/>
            </a:br>
            <a:r>
              <a:rPr lang="en-US" sz="1800" dirty="0" smtClean="0"/>
              <a:t/>
            </a:r>
            <a:br>
              <a:rPr lang="en-US" sz="1800" dirty="0" smtClean="0"/>
            </a:br>
            <a:endParaRPr lang="en-US" sz="1800"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42</a:t>
            </a:fld>
            <a:endParaRPr lang="en-US" dirty="0"/>
          </a:p>
        </p:txBody>
      </p:sp>
      <p:pic>
        <p:nvPicPr>
          <p:cNvPr id="5" name="Picture 2" descr="C:\ysiles\My Documents\Goals\Outreach\MVP Summit 2009\Screenshots\waw\2-24-2009 2-17-26 PM.jpg"/>
          <p:cNvPicPr>
            <a:picLocks noChangeAspect="1" noChangeArrowheads="1"/>
          </p:cNvPicPr>
          <p:nvPr/>
        </p:nvPicPr>
        <p:blipFill>
          <a:blip r:embed="rId3" cstate="print"/>
          <a:srcRect/>
          <a:stretch>
            <a:fillRect/>
          </a:stretch>
        </p:blipFill>
        <p:spPr bwMode="auto">
          <a:xfrm>
            <a:off x="223346" y="1116724"/>
            <a:ext cx="5487614" cy="4290848"/>
          </a:xfrm>
          <a:prstGeom prst="rect">
            <a:avLst/>
          </a:prstGeom>
          <a:noFill/>
        </p:spPr>
      </p:pic>
      <p:sp>
        <p:nvSpPr>
          <p:cNvPr id="6" name="Rectangle 5"/>
          <p:cNvSpPr/>
          <p:nvPr/>
        </p:nvSpPr>
        <p:spPr bwMode="auto">
          <a:xfrm>
            <a:off x="354724" y="2766848"/>
            <a:ext cx="4974021" cy="938049"/>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193127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Malware Inspection Global Settings</a:t>
            </a:r>
            <a:endParaRPr lang="en-AU" dirty="0"/>
          </a:p>
        </p:txBody>
      </p:sp>
      <p:sp>
        <p:nvSpPr>
          <p:cNvPr id="8" name="Content Placeholder 7"/>
          <p:cNvSpPr>
            <a:spLocks noGrp="1"/>
          </p:cNvSpPr>
          <p:nvPr>
            <p:ph idx="1"/>
          </p:nvPr>
        </p:nvSpPr>
        <p:spPr>
          <a:xfrm>
            <a:off x="4903076" y="884237"/>
            <a:ext cx="3859923" cy="5440363"/>
          </a:xfrm>
        </p:spPr>
        <p:txBody>
          <a:bodyPr/>
          <a:lstStyle/>
          <a:p>
            <a:r>
              <a:rPr lang="en-US" dirty="0" smtClean="0"/>
              <a:t>Administrator can configure malware blocking behavior:</a:t>
            </a:r>
          </a:p>
          <a:p>
            <a:pPr lvl="1"/>
            <a:r>
              <a:rPr lang="en-US" dirty="0" smtClean="0"/>
              <a:t>Low, medium and high severity threats</a:t>
            </a:r>
          </a:p>
          <a:p>
            <a:pPr lvl="1"/>
            <a:r>
              <a:rPr lang="en-US" dirty="0" smtClean="0"/>
              <a:t>Suspicious files</a:t>
            </a:r>
          </a:p>
          <a:p>
            <a:pPr lvl="1"/>
            <a:r>
              <a:rPr lang="en-US" dirty="0" smtClean="0"/>
              <a:t>Corrupted files</a:t>
            </a:r>
          </a:p>
          <a:p>
            <a:pPr lvl="1"/>
            <a:r>
              <a:rPr lang="en-US" dirty="0" smtClean="0"/>
              <a:t>Encrypted files</a:t>
            </a:r>
          </a:p>
          <a:p>
            <a:pPr lvl="1"/>
            <a:r>
              <a:rPr lang="en-US" dirty="0" smtClean="0"/>
              <a:t>Archive bombs</a:t>
            </a:r>
          </a:p>
          <a:p>
            <a:pPr lvl="2"/>
            <a:r>
              <a:rPr lang="en-US" dirty="0" smtClean="0"/>
              <a:t>Too many depth levels or unpacked content too large</a:t>
            </a:r>
          </a:p>
          <a:p>
            <a:pPr lvl="1"/>
            <a:r>
              <a:rPr lang="en-US" dirty="0" smtClean="0"/>
              <a:t>File size too large</a:t>
            </a:r>
          </a:p>
          <a:p>
            <a:pPr lvl="1"/>
            <a:endParaRPr lang="pt-BR"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43</a:t>
            </a:fld>
            <a:endParaRPr lang="en-US" dirty="0"/>
          </a:p>
        </p:txBody>
      </p:sp>
      <p:pic>
        <p:nvPicPr>
          <p:cNvPr id="5" name="Picture 2"/>
          <p:cNvPicPr>
            <a:picLocks noChangeAspect="1" noChangeArrowheads="1"/>
          </p:cNvPicPr>
          <p:nvPr/>
        </p:nvPicPr>
        <p:blipFill>
          <a:blip r:embed="rId3" cstate="print"/>
          <a:srcRect/>
          <a:stretch>
            <a:fillRect/>
          </a:stretch>
        </p:blipFill>
        <p:spPr bwMode="auto">
          <a:xfrm>
            <a:off x="381000" y="990600"/>
            <a:ext cx="4419600" cy="5251010"/>
          </a:xfrm>
          <a:prstGeom prst="rect">
            <a:avLst/>
          </a:prstGeom>
          <a:noFill/>
          <a:ln w="9525">
            <a:noFill/>
            <a:miter lim="800000"/>
            <a:headEnd/>
            <a:tailEnd/>
          </a:ln>
          <a:effectLst/>
        </p:spPr>
      </p:pic>
      <p:sp>
        <p:nvSpPr>
          <p:cNvPr id="6" name="Rectangle 5"/>
          <p:cNvSpPr/>
          <p:nvPr/>
        </p:nvSpPr>
        <p:spPr bwMode="auto">
          <a:xfrm>
            <a:off x="476250" y="3352800"/>
            <a:ext cx="2667000" cy="3048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7" name="Rectangle 6"/>
          <p:cNvSpPr/>
          <p:nvPr/>
        </p:nvSpPr>
        <p:spPr bwMode="auto">
          <a:xfrm>
            <a:off x="476250" y="4591050"/>
            <a:ext cx="2667000" cy="5334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1189672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ysiles\My Documents\Goals\Outreach\MVP Summit 2009\Screenshots\2-24-2009 1-48-59 PM.jpg"/>
          <p:cNvPicPr>
            <a:picLocks noChangeAspect="1" noChangeArrowheads="1"/>
          </p:cNvPicPr>
          <p:nvPr/>
        </p:nvPicPr>
        <p:blipFill>
          <a:blip r:embed="rId3" cstate="print"/>
          <a:srcRect/>
          <a:stretch>
            <a:fillRect/>
          </a:stretch>
        </p:blipFill>
        <p:spPr bwMode="auto">
          <a:xfrm>
            <a:off x="2133600" y="990600"/>
            <a:ext cx="4495800" cy="5203889"/>
          </a:xfrm>
          <a:prstGeom prst="rect">
            <a:avLst/>
          </a:prstGeom>
          <a:noFill/>
        </p:spPr>
      </p:pic>
      <p:sp>
        <p:nvSpPr>
          <p:cNvPr id="8" name="Rectangle 7"/>
          <p:cNvSpPr/>
          <p:nvPr/>
        </p:nvSpPr>
        <p:spPr bwMode="auto">
          <a:xfrm>
            <a:off x="2209800" y="2579197"/>
            <a:ext cx="3057144" cy="926003"/>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title"/>
          </p:nvPr>
        </p:nvSpPr>
        <p:spPr/>
        <p:txBody>
          <a:bodyPr>
            <a:normAutofit/>
          </a:bodyPr>
          <a:lstStyle/>
          <a:p>
            <a:r>
              <a:rPr lang="en-AU" dirty="0" smtClean="0"/>
              <a:t>Malware Inspection Per-rule Overrides</a:t>
            </a:r>
            <a:endParaRPr lang="en-AU" dirty="0"/>
          </a:p>
        </p:txBody>
      </p:sp>
      <p:sp>
        <p:nvSpPr>
          <p:cNvPr id="9" name="Content Placeholder 8"/>
          <p:cNvSpPr>
            <a:spLocks noGrp="1"/>
          </p:cNvSpPr>
          <p:nvPr>
            <p:ph idx="1"/>
          </p:nvPr>
        </p:nvSpPr>
        <p:spPr/>
        <p:txBody>
          <a:bodyPr/>
          <a:lstStyle/>
          <a:p>
            <a:endParaRPr lang="pt-BR"/>
          </a:p>
        </p:txBody>
      </p:sp>
      <p:sp>
        <p:nvSpPr>
          <p:cNvPr id="4" name="Slide Number Placeholder 3"/>
          <p:cNvSpPr>
            <a:spLocks noGrp="1"/>
          </p:cNvSpPr>
          <p:nvPr>
            <p:ph type="sldNum" sz="quarter" idx="12"/>
          </p:nvPr>
        </p:nvSpPr>
        <p:spPr/>
        <p:txBody>
          <a:bodyPr/>
          <a:lstStyle/>
          <a:p>
            <a:fld id="{3988345B-C34D-4527-806F-74F7D3DE1878}" type="slidenum">
              <a:rPr lang="en-US" smtClean="0"/>
              <a:pPr/>
              <a:t>44</a:t>
            </a:fld>
            <a:endParaRPr lang="en-US" dirty="0"/>
          </a:p>
        </p:txBody>
      </p:sp>
      <p:pic>
        <p:nvPicPr>
          <p:cNvPr id="5" name="Picture 4" descr="C:\ysiles\My Documents\Goals\Outreach\MVP Summit 2009\Screenshots\2-24-2009 1-45-48 PM.jpg"/>
          <p:cNvPicPr>
            <a:picLocks noChangeAspect="1" noChangeArrowheads="1"/>
          </p:cNvPicPr>
          <p:nvPr/>
        </p:nvPicPr>
        <p:blipFill>
          <a:blip r:embed="rId4" cstate="print"/>
          <a:srcRect/>
          <a:stretch>
            <a:fillRect/>
          </a:stretch>
        </p:blipFill>
        <p:spPr bwMode="auto">
          <a:xfrm>
            <a:off x="381000" y="900113"/>
            <a:ext cx="8258470" cy="5195887"/>
          </a:xfrm>
          <a:prstGeom prst="rect">
            <a:avLst/>
          </a:prstGeom>
          <a:noFill/>
        </p:spPr>
      </p:pic>
      <p:sp>
        <p:nvSpPr>
          <p:cNvPr id="6" name="Rectangle 5"/>
          <p:cNvSpPr/>
          <p:nvPr/>
        </p:nvSpPr>
        <p:spPr bwMode="auto">
          <a:xfrm>
            <a:off x="2209800" y="3924300"/>
            <a:ext cx="4495800" cy="342900"/>
          </a:xfrm>
          <a:prstGeom prst="rect">
            <a:avLst/>
          </a:prstGeom>
          <a:noFill/>
          <a:ln w="381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36000">
                    <a:schemeClr val="tx1"/>
                  </a:gs>
                  <a:gs pos="86000">
                    <a:schemeClr val="tx1"/>
                  </a:gs>
                </a:gsLst>
                <a:lin ang="5400000" scaled="0"/>
              </a:gra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200925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6"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cstate="print"/>
          <a:srcRect/>
          <a:stretch>
            <a:fillRect/>
          </a:stretch>
        </p:blipFill>
        <p:spPr bwMode="auto">
          <a:xfrm>
            <a:off x="1371600" y="1219200"/>
            <a:ext cx="6408683" cy="5087305"/>
          </a:xfrm>
          <a:prstGeom prst="rect">
            <a:avLst/>
          </a:prstGeom>
          <a:noFill/>
          <a:ln w="9525">
            <a:noFill/>
            <a:miter lim="800000"/>
            <a:headEnd/>
            <a:tailEnd/>
          </a:ln>
          <a:effectLst/>
        </p:spPr>
      </p:pic>
      <p:sp>
        <p:nvSpPr>
          <p:cNvPr id="7" name="Title 6"/>
          <p:cNvSpPr>
            <a:spLocks noGrp="1"/>
          </p:cNvSpPr>
          <p:nvPr>
            <p:ph type="title"/>
          </p:nvPr>
        </p:nvSpPr>
        <p:spPr/>
        <p:txBody>
          <a:bodyPr>
            <a:normAutofit fontScale="90000"/>
          </a:bodyPr>
          <a:lstStyle/>
          <a:p>
            <a:r>
              <a:rPr lang="en-US" dirty="0" smtClean="0"/>
              <a:t>User Experience</a:t>
            </a:r>
            <a:endParaRPr lang="pt-BR" dirty="0"/>
          </a:p>
        </p:txBody>
      </p:sp>
      <p:sp>
        <p:nvSpPr>
          <p:cNvPr id="10" name="Text Placeholder 9"/>
          <p:cNvSpPr>
            <a:spLocks noGrp="1"/>
          </p:cNvSpPr>
          <p:nvPr>
            <p:ph type="body" sz="quarter" idx="14"/>
          </p:nvPr>
        </p:nvSpPr>
        <p:spPr/>
        <p:txBody>
          <a:bodyPr/>
          <a:lstStyle/>
          <a:p>
            <a:r>
              <a:rPr lang="en-US" dirty="0" smtClean="0"/>
              <a:t>Content Blocked</a:t>
            </a:r>
            <a:endParaRPr lang="pt-BR" dirty="0"/>
          </a:p>
        </p:txBody>
      </p:sp>
      <p:sp>
        <p:nvSpPr>
          <p:cNvPr id="5" name="Oval 4"/>
          <p:cNvSpPr/>
          <p:nvPr/>
        </p:nvSpPr>
        <p:spPr bwMode="auto">
          <a:xfrm>
            <a:off x="3276600" y="4114800"/>
            <a:ext cx="1040524" cy="388883"/>
          </a:xfrm>
          <a:prstGeom prst="ellipse">
            <a:avLst/>
          </a:prstGeom>
          <a:noFill/>
          <a:ln w="38100">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6" name="Oval 5"/>
          <p:cNvSpPr/>
          <p:nvPr/>
        </p:nvSpPr>
        <p:spPr bwMode="auto">
          <a:xfrm>
            <a:off x="2806261" y="4382814"/>
            <a:ext cx="1923393" cy="346840"/>
          </a:xfrm>
          <a:prstGeom prst="ellipse">
            <a:avLst/>
          </a:prstGeom>
          <a:noFill/>
          <a:ln w="38100">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501332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xit" presetSubtype="10" fill="hold" grpId="1" nodeType="withEffect">
                                  <p:stCondLst>
                                    <p:cond delay="0"/>
                                  </p:stCondLst>
                                  <p:childTnLst>
                                    <p:animEffect transition="out" filter="blinds(horizontal)">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3" cstate="print"/>
          <a:srcRect/>
          <a:stretch>
            <a:fillRect/>
          </a:stretch>
        </p:blipFill>
        <p:spPr bwMode="auto">
          <a:xfrm>
            <a:off x="1166648" y="1245540"/>
            <a:ext cx="6834352" cy="5033408"/>
          </a:xfrm>
          <a:prstGeom prst="rect">
            <a:avLst/>
          </a:prstGeom>
          <a:noFill/>
          <a:ln w="9525">
            <a:noFill/>
            <a:miter lim="800000"/>
            <a:headEnd/>
            <a:tailEnd/>
          </a:ln>
          <a:effectLst/>
        </p:spPr>
      </p:pic>
      <p:sp>
        <p:nvSpPr>
          <p:cNvPr id="7" name="Title 6"/>
          <p:cNvSpPr>
            <a:spLocks noGrp="1"/>
          </p:cNvSpPr>
          <p:nvPr>
            <p:ph type="title"/>
          </p:nvPr>
        </p:nvSpPr>
        <p:spPr/>
        <p:txBody>
          <a:bodyPr>
            <a:normAutofit fontScale="90000"/>
          </a:bodyPr>
          <a:lstStyle/>
          <a:p>
            <a:r>
              <a:rPr lang="en-US" sz="3200" dirty="0" smtClean="0"/>
              <a:t>User Experience</a:t>
            </a:r>
            <a:endParaRPr lang="pt-BR" sz="3200" dirty="0"/>
          </a:p>
        </p:txBody>
      </p:sp>
      <p:sp>
        <p:nvSpPr>
          <p:cNvPr id="13" name="Text Placeholder 12"/>
          <p:cNvSpPr>
            <a:spLocks noGrp="1"/>
          </p:cNvSpPr>
          <p:nvPr>
            <p:ph type="body" sz="quarter" idx="14"/>
          </p:nvPr>
        </p:nvSpPr>
        <p:spPr/>
        <p:txBody>
          <a:bodyPr/>
          <a:lstStyle/>
          <a:p>
            <a:r>
              <a:rPr lang="en-US" dirty="0" smtClean="0"/>
              <a:t>Progress Notification</a:t>
            </a:r>
            <a:endParaRPr lang="pt-BR" dirty="0"/>
          </a:p>
        </p:txBody>
      </p:sp>
      <p:sp>
        <p:nvSpPr>
          <p:cNvPr id="9" name="Slide Number Placeholder 3"/>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363" rtl="0" eaLnBrk="1" fontAlgn="auto" latinLnBrk="0" hangingPunct="1">
              <a:lnSpc>
                <a:spcPct val="100000"/>
              </a:lnSpc>
              <a:spcBef>
                <a:spcPts val="0"/>
              </a:spcBef>
              <a:spcAft>
                <a:spcPts val="0"/>
              </a:spcAft>
              <a:buClrTx/>
              <a:buSzTx/>
              <a:buFontTx/>
              <a:buNone/>
              <a:tabLst/>
              <a:defRPr/>
            </a:pPr>
            <a:fld id="{3988345B-C34D-4527-806F-74F7D3DE1878}"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363"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0" name="Oval 9"/>
          <p:cNvSpPr/>
          <p:nvPr/>
        </p:nvSpPr>
        <p:spPr bwMode="auto">
          <a:xfrm>
            <a:off x="2517227" y="3878318"/>
            <a:ext cx="1905000" cy="457200"/>
          </a:xfrm>
          <a:prstGeom prst="ellipse">
            <a:avLst/>
          </a:prstGeom>
          <a:noFill/>
          <a:ln w="38100">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11" name="Oval 10"/>
          <p:cNvSpPr/>
          <p:nvPr/>
        </p:nvSpPr>
        <p:spPr bwMode="auto">
          <a:xfrm>
            <a:off x="2538247" y="4572000"/>
            <a:ext cx="2617076" cy="441435"/>
          </a:xfrm>
          <a:prstGeom prst="ellipse">
            <a:avLst/>
          </a:prstGeom>
          <a:noFill/>
          <a:ln w="38100">
            <a:solidFill>
              <a:schemeClr val="accent4"/>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400" dirty="0" smtClean="0">
              <a:solidFill>
                <a:schemeClr val="bg1"/>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40382716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par>
                                <p:cTn id="13" presetID="3" presetClass="exit" presetSubtype="10" fill="hold" grpId="1" nodeType="withEffect">
                                  <p:stCondLst>
                                    <p:cond delay="0"/>
                                  </p:stCondLst>
                                  <p:childTnLst>
                                    <p:animEffect transition="out" filter="blinds(horizontal)">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Network Inspection System (NIS)</a:t>
            </a:r>
            <a:endParaRPr lang="en-US" sz="3200" dirty="0"/>
          </a:p>
        </p:txBody>
      </p:sp>
      <p:sp>
        <p:nvSpPr>
          <p:cNvPr id="3" name="Content Placeholder 2"/>
          <p:cNvSpPr>
            <a:spLocks noGrp="1"/>
          </p:cNvSpPr>
          <p:nvPr>
            <p:ph idx="1"/>
          </p:nvPr>
        </p:nvSpPr>
        <p:spPr>
          <a:xfrm>
            <a:off x="274122" y="1044739"/>
            <a:ext cx="8382000" cy="4987925"/>
          </a:xfrm>
        </p:spPr>
        <p:txBody>
          <a:bodyPr>
            <a:normAutofit/>
          </a:bodyPr>
          <a:lstStyle/>
          <a:p>
            <a:pPr>
              <a:defRPr/>
            </a:pPr>
            <a:r>
              <a:rPr lang="en-US" dirty="0" smtClean="0"/>
              <a:t>Protocol decode-based traffic inspection system that uses signatures of known vulnerabilities</a:t>
            </a:r>
          </a:p>
          <a:p>
            <a:pPr lvl="1">
              <a:defRPr/>
            </a:pPr>
            <a:r>
              <a:rPr lang="en-US" dirty="0" smtClean="0"/>
              <a:t>Vulnerability-based signatures (vs. exploit-based signatures used by competing solutions)</a:t>
            </a:r>
          </a:p>
          <a:p>
            <a:pPr lvl="1">
              <a:defRPr/>
            </a:pPr>
            <a:r>
              <a:rPr lang="en-US" dirty="0" smtClean="0"/>
              <a:t>Detects and potentially block attacks on network resources</a:t>
            </a:r>
          </a:p>
          <a:p>
            <a:r>
              <a:rPr lang="en-AU" dirty="0" smtClean="0"/>
              <a:t>NIS helps organizations reduce the vulnerability window</a:t>
            </a:r>
          </a:p>
          <a:p>
            <a:pPr lvl="1"/>
            <a:r>
              <a:rPr lang="en-AU" dirty="0" smtClean="0"/>
              <a:t>Protect machines against known vulnerabilities until patch can be deployed</a:t>
            </a:r>
          </a:p>
          <a:p>
            <a:pPr lvl="1"/>
            <a:r>
              <a:rPr lang="en-US" dirty="0" smtClean="0"/>
              <a:t>Signatures can be released and deployed much faster than patches, concurrently with patch release, closing the vulnerability window</a:t>
            </a:r>
          </a:p>
          <a:p>
            <a:r>
              <a:rPr lang="en-AU" dirty="0" smtClean="0"/>
              <a:t>Integrated into Forefront TMG</a:t>
            </a:r>
          </a:p>
          <a:p>
            <a:pPr lvl="1"/>
            <a:r>
              <a:rPr lang="en-AU" dirty="0" smtClean="0"/>
              <a:t>Synergy with HTTPS Inspection</a:t>
            </a:r>
          </a:p>
          <a:p>
            <a:endParaRPr lang="en-US" dirty="0" smtClean="0"/>
          </a:p>
        </p:txBody>
      </p:sp>
      <p:sp>
        <p:nvSpPr>
          <p:cNvPr id="4" name="Slide Number Placeholder 2"/>
          <p:cNvSpPr>
            <a:spLocks noGrp="1"/>
          </p:cNvSpPr>
          <p:nvPr>
            <p:ph type="sldNum" sz="quarter" idx="10"/>
          </p:nvPr>
        </p:nvSpPr>
        <p:spPr>
          <a:xfrm>
            <a:off x="8382000" y="6356350"/>
            <a:ext cx="457200" cy="365125"/>
          </a:xfrm>
        </p:spPr>
        <p:txBody>
          <a:bodyPr/>
          <a:lstStyle/>
          <a:p>
            <a:fld id="{3988345B-C34D-4527-806F-74F7D3DE1878}" type="slidenum">
              <a:rPr lang="en-US" smtClean="0"/>
              <a:pPr/>
              <a:t>47</a:t>
            </a:fld>
            <a:endParaRPr lang="en-US" dirty="0"/>
          </a:p>
        </p:txBody>
      </p:sp>
    </p:spTree>
    <p:extLst>
      <p:ext uri="{BB962C8B-B14F-4D97-AF65-F5344CB8AC3E}">
        <p14:creationId xmlns:p14="http://schemas.microsoft.com/office/powerpoint/2010/main" val="233089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idx="1"/>
          </p:nvPr>
        </p:nvSpPr>
        <p:spPr>
          <a:xfrm>
            <a:off x="457200" y="1268760"/>
            <a:ext cx="8229600" cy="4857403"/>
          </a:xfrm>
        </p:spPr>
        <p:txBody>
          <a:bodyPr>
            <a:normAutofit fontScale="98000"/>
          </a:bodyPr>
          <a:lstStyle/>
          <a:p>
            <a:r>
              <a:rPr lang="en-US" sz="2000" dirty="0" smtClean="0"/>
              <a:t>Vulnerability is discovered</a:t>
            </a:r>
            <a:endParaRPr lang="en-US" sz="2000" dirty="0"/>
          </a:p>
          <a:p>
            <a:r>
              <a:rPr lang="en-US" sz="2000" dirty="0" smtClean="0"/>
              <a:t>Response team prepares and tests the vulnerability signature</a:t>
            </a:r>
          </a:p>
          <a:p>
            <a:r>
              <a:rPr lang="en-US" sz="2000" dirty="0" smtClean="0"/>
              <a:t>Signature released by Microsoft and deployed through distribution service, on security patch release</a:t>
            </a:r>
          </a:p>
          <a:p>
            <a:r>
              <a:rPr lang="en-US" sz="2000" dirty="0" smtClean="0"/>
              <a:t>All un-patched hosts behind Forefront TMG are protected</a:t>
            </a:r>
          </a:p>
        </p:txBody>
      </p:sp>
      <p:sp>
        <p:nvSpPr>
          <p:cNvPr id="74" name="Rounded Rectangle 73"/>
          <p:cNvSpPr/>
          <p:nvPr/>
        </p:nvSpPr>
        <p:spPr>
          <a:xfrm>
            <a:off x="1828800" y="3276600"/>
            <a:ext cx="2514600" cy="2819400"/>
          </a:xfrm>
          <a:prstGeom prst="roundRect">
            <a:avLst>
              <a:gd name="adj" fmla="val 16667"/>
            </a:avLst>
          </a:prstGeom>
        </p:spPr>
        <p:style>
          <a:lnRef idx="1">
            <a:schemeClr val="accent6"/>
          </a:lnRef>
          <a:fillRef idx="3">
            <a:schemeClr val="accent6"/>
          </a:fillRef>
          <a:effectRef idx="3">
            <a:schemeClr val="accent6"/>
          </a:effectRef>
          <a:fontRef idx="minor">
            <a:schemeClr val="lt1"/>
          </a:fontRef>
        </p:style>
        <p:txBody>
          <a:bodyPr rtlCol="0" anchor="t" anchorCtr="0"/>
          <a:lstStyle/>
          <a:p>
            <a:pPr algn="ctr"/>
            <a:endParaRPr lang="en-US" u="sng" dirty="0"/>
          </a:p>
        </p:txBody>
      </p:sp>
      <p:sp>
        <p:nvSpPr>
          <p:cNvPr id="72" name="Rounded Rectangle 71"/>
          <p:cNvSpPr/>
          <p:nvPr/>
        </p:nvSpPr>
        <p:spPr>
          <a:xfrm>
            <a:off x="5943600" y="3352798"/>
            <a:ext cx="3048000" cy="2667000"/>
          </a:xfrm>
          <a:prstGeom prst="roundRect">
            <a:avLst>
              <a:gd name="adj" fmla="val 16667"/>
            </a:avLst>
          </a:prstGeom>
        </p:spPr>
        <p:style>
          <a:lnRef idx="1">
            <a:schemeClr val="accent6"/>
          </a:lnRef>
          <a:fillRef idx="3">
            <a:schemeClr val="accent6"/>
          </a:fillRef>
          <a:effectRef idx="3">
            <a:schemeClr val="accent6"/>
          </a:effectRef>
          <a:fontRef idx="minor">
            <a:schemeClr val="lt1"/>
          </a:fontRef>
        </p:style>
        <p:txBody>
          <a:bodyPr rtlCol="0" anchor="t" anchorCtr="0"/>
          <a:lstStyle/>
          <a:p>
            <a:pPr algn="ctr"/>
            <a:r>
              <a:rPr lang="en-US" dirty="0" smtClean="0"/>
              <a:t>Corporate Network</a:t>
            </a:r>
            <a:endParaRPr lang="en-US" dirty="0"/>
          </a:p>
        </p:txBody>
      </p:sp>
      <p:sp>
        <p:nvSpPr>
          <p:cNvPr id="2" name="Rectangle 1"/>
          <p:cNvSpPr>
            <a:spLocks noGrp="1"/>
          </p:cNvSpPr>
          <p:nvPr>
            <p:ph type="title"/>
          </p:nvPr>
        </p:nvSpPr>
        <p:spPr/>
        <p:txBody>
          <a:bodyPr>
            <a:normAutofit/>
          </a:bodyPr>
          <a:lstStyle/>
          <a:p>
            <a:r>
              <a:rPr lang="en-US" dirty="0" smtClean="0"/>
              <a:t>New Vulnerability Use Case</a:t>
            </a:r>
            <a:endParaRPr lang="en-US" dirty="0"/>
          </a:p>
        </p:txBody>
      </p:sp>
      <p:sp>
        <p:nvSpPr>
          <p:cNvPr id="41" name="Slide Number Placeholder 2"/>
          <p:cNvSpPr>
            <a:spLocks noGrp="1"/>
          </p:cNvSpPr>
          <p:nvPr>
            <p:ph type="sldNum" sz="quarter" idx="12"/>
          </p:nvPr>
        </p:nvSpPr>
        <p:spPr/>
        <p:txBody>
          <a:bodyPr/>
          <a:lstStyle/>
          <a:p>
            <a:fld id="{3988345B-C34D-4527-806F-74F7D3DE1878}" type="slidenum">
              <a:rPr lang="en-US" smtClean="0"/>
              <a:pPr/>
              <a:t>48</a:t>
            </a:fld>
            <a:endParaRPr lang="en-US" dirty="0"/>
          </a:p>
        </p:txBody>
      </p:sp>
      <p:grpSp>
        <p:nvGrpSpPr>
          <p:cNvPr id="4" name="Group 30"/>
          <p:cNvGrpSpPr/>
          <p:nvPr/>
        </p:nvGrpSpPr>
        <p:grpSpPr>
          <a:xfrm>
            <a:off x="1907756" y="4800600"/>
            <a:ext cx="1127682" cy="1179731"/>
            <a:chOff x="2133600" y="5248870"/>
            <a:chExt cx="1127682" cy="1179731"/>
          </a:xfrm>
        </p:grpSpPr>
        <p:pic>
          <p:nvPicPr>
            <p:cNvPr id="6" name="Rectangle 5"/>
            <p:cNvPicPr>
              <a:picLocks noChangeAspect="1" noChangeArrowheads="1"/>
            </p:cNvPicPr>
            <p:nvPr/>
          </p:nvPicPr>
          <p:blipFill>
            <a:blip r:embed="rId3" cstate="print"/>
            <a:srcRect/>
            <a:stretch>
              <a:fillRect/>
            </a:stretch>
          </p:blipFill>
          <p:spPr bwMode="auto">
            <a:xfrm>
              <a:off x="2133600" y="5248870"/>
              <a:ext cx="1092200" cy="542410"/>
            </a:xfrm>
            <a:prstGeom prst="rect">
              <a:avLst/>
            </a:prstGeom>
            <a:noFill/>
            <a:ln w="9525" cap="flat" cmpd="sng" algn="ctr">
              <a:noFill/>
              <a:prstDash val="solid"/>
              <a:miter lim="800000"/>
              <a:headEnd type="none" w="med" len="med"/>
              <a:tailEnd type="none" w="med" len="med"/>
            </a:ln>
            <a:effectLst/>
          </p:spPr>
        </p:pic>
        <p:sp>
          <p:nvSpPr>
            <p:cNvPr id="7" name="TextBox 6"/>
            <p:cNvSpPr txBox="1"/>
            <p:nvPr/>
          </p:nvSpPr>
          <p:spPr>
            <a:xfrm>
              <a:off x="2174125" y="5782270"/>
              <a:ext cx="1087157" cy="646331"/>
            </a:xfrm>
            <a:prstGeom prst="rect">
              <a:avLst/>
            </a:prstGeom>
            <a:noFill/>
          </p:spPr>
          <p:txBody>
            <a:bodyPr wrap="none" rtlCol="0">
              <a:spAutoFit/>
            </a:bodyPr>
            <a:lstStyle/>
            <a:p>
              <a:pPr algn="ctr"/>
              <a:r>
                <a:rPr lang="en-US" dirty="0" smtClean="0">
                  <a:solidFill>
                    <a:schemeClr val="bg1"/>
                  </a:solidFill>
                </a:rPr>
                <a:t>Signature</a:t>
              </a:r>
              <a:br>
                <a:rPr lang="en-US" dirty="0" smtClean="0">
                  <a:solidFill>
                    <a:schemeClr val="bg1"/>
                  </a:solidFill>
                </a:rPr>
              </a:br>
              <a:r>
                <a:rPr lang="en-US" dirty="0" smtClean="0">
                  <a:solidFill>
                    <a:schemeClr val="bg1"/>
                  </a:solidFill>
                </a:rPr>
                <a:t>Authoring</a:t>
              </a:r>
              <a:endParaRPr lang="en-US" dirty="0">
                <a:solidFill>
                  <a:schemeClr val="bg1"/>
                </a:solidFill>
              </a:endParaRPr>
            </a:p>
          </p:txBody>
        </p:sp>
      </p:grpSp>
      <p:grpSp>
        <p:nvGrpSpPr>
          <p:cNvPr id="5" name="Group 31"/>
          <p:cNvGrpSpPr/>
          <p:nvPr/>
        </p:nvGrpSpPr>
        <p:grpSpPr>
          <a:xfrm>
            <a:off x="3276600" y="4800600"/>
            <a:ext cx="898003" cy="1055132"/>
            <a:chOff x="3952257" y="5096470"/>
            <a:chExt cx="898003" cy="1055132"/>
          </a:xfrm>
        </p:grpSpPr>
        <p:pic>
          <p:nvPicPr>
            <p:cNvPr id="12" name="Rectangle 11"/>
            <p:cNvPicPr>
              <a:picLocks noChangeAspect="1" noChangeArrowheads="1"/>
            </p:cNvPicPr>
            <p:nvPr/>
          </p:nvPicPr>
          <p:blipFill>
            <a:blip r:embed="rId4" cstate="print"/>
            <a:srcRect/>
            <a:stretch>
              <a:fillRect/>
            </a:stretch>
          </p:blipFill>
          <p:spPr bwMode="auto">
            <a:xfrm>
              <a:off x="4026782" y="5096470"/>
              <a:ext cx="762000" cy="759352"/>
            </a:xfrm>
            <a:prstGeom prst="rect">
              <a:avLst/>
            </a:prstGeom>
            <a:noFill/>
            <a:ln w="9525" cap="flat" cmpd="sng" algn="ctr">
              <a:noFill/>
              <a:prstDash val="solid"/>
              <a:miter lim="800000"/>
              <a:headEnd type="none" w="med" len="med"/>
              <a:tailEnd type="none" w="med" len="med"/>
            </a:ln>
            <a:effectLst/>
          </p:spPr>
        </p:pic>
        <p:sp>
          <p:nvSpPr>
            <p:cNvPr id="13" name="TextBox 12"/>
            <p:cNvSpPr txBox="1"/>
            <p:nvPr/>
          </p:nvSpPr>
          <p:spPr>
            <a:xfrm>
              <a:off x="3952257" y="5782270"/>
              <a:ext cx="898003" cy="369332"/>
            </a:xfrm>
            <a:prstGeom prst="rect">
              <a:avLst/>
            </a:prstGeom>
            <a:noFill/>
          </p:spPr>
          <p:txBody>
            <a:bodyPr wrap="none" rtlCol="0">
              <a:spAutoFit/>
            </a:bodyPr>
            <a:lstStyle/>
            <a:p>
              <a:pPr algn="ctr"/>
              <a:r>
                <a:rPr lang="en-US" dirty="0" smtClean="0">
                  <a:solidFill>
                    <a:schemeClr val="bg1"/>
                  </a:solidFill>
                </a:rPr>
                <a:t>Testing</a:t>
              </a:r>
              <a:endParaRPr lang="en-US" dirty="0">
                <a:solidFill>
                  <a:schemeClr val="bg1"/>
                </a:solidFill>
              </a:endParaRPr>
            </a:p>
          </p:txBody>
        </p:sp>
      </p:grpSp>
      <p:grpSp>
        <p:nvGrpSpPr>
          <p:cNvPr id="8" name="Group 34"/>
          <p:cNvGrpSpPr/>
          <p:nvPr/>
        </p:nvGrpSpPr>
        <p:grpSpPr>
          <a:xfrm>
            <a:off x="6248400" y="3886200"/>
            <a:ext cx="869950" cy="1170801"/>
            <a:chOff x="7543800" y="3505200"/>
            <a:chExt cx="869950" cy="1170801"/>
          </a:xfrm>
        </p:grpSpPr>
        <p:pic>
          <p:nvPicPr>
            <p:cNvPr id="16" name="Rectangle 15"/>
            <p:cNvPicPr>
              <a:picLocks noChangeAspect="1" noChangeArrowheads="1"/>
            </p:cNvPicPr>
            <p:nvPr/>
          </p:nvPicPr>
          <p:blipFill>
            <a:blip r:embed="rId5" cstate="print"/>
            <a:srcRect/>
            <a:stretch>
              <a:fillRect/>
            </a:stretch>
          </p:blipFill>
          <p:spPr bwMode="auto">
            <a:xfrm>
              <a:off x="7543800" y="3505200"/>
              <a:ext cx="869950" cy="873125"/>
            </a:xfrm>
            <a:prstGeom prst="rect">
              <a:avLst/>
            </a:prstGeom>
            <a:noFill/>
            <a:ln w="9525" cap="flat" cmpd="sng" algn="ctr">
              <a:noFill/>
              <a:prstDash val="solid"/>
              <a:miter lim="800000"/>
              <a:headEnd type="none" w="med" len="med"/>
              <a:tailEnd type="none" w="med" len="med"/>
            </a:ln>
            <a:effectLst/>
          </p:spPr>
        </p:pic>
        <p:sp>
          <p:nvSpPr>
            <p:cNvPr id="18" name="TextBox 17"/>
            <p:cNvSpPr txBox="1"/>
            <p:nvPr/>
          </p:nvSpPr>
          <p:spPr>
            <a:xfrm>
              <a:off x="7696200" y="4306669"/>
              <a:ext cx="670376" cy="369332"/>
            </a:xfrm>
            <a:prstGeom prst="rect">
              <a:avLst/>
            </a:prstGeom>
            <a:noFill/>
          </p:spPr>
          <p:txBody>
            <a:bodyPr wrap="none" rtlCol="0">
              <a:spAutoFit/>
            </a:bodyPr>
            <a:lstStyle/>
            <a:p>
              <a:pPr algn="ctr"/>
              <a:r>
                <a:rPr lang="en-US" dirty="0" smtClean="0">
                  <a:solidFill>
                    <a:schemeClr val="bg1"/>
                  </a:solidFill>
                </a:rPr>
                <a:t>TMG</a:t>
              </a:r>
              <a:endParaRPr lang="en-US" dirty="0">
                <a:solidFill>
                  <a:schemeClr val="bg1"/>
                </a:solidFill>
              </a:endParaRPr>
            </a:p>
          </p:txBody>
        </p:sp>
      </p:grpSp>
      <p:pic>
        <p:nvPicPr>
          <p:cNvPr id="17" name="Rectangle 16"/>
          <p:cNvPicPr>
            <a:picLocks noChangeAspect="1" noChangeArrowheads="1"/>
          </p:cNvPicPr>
          <p:nvPr/>
        </p:nvPicPr>
        <p:blipFill>
          <a:blip r:embed="rId6" cstate="print"/>
          <a:srcRect/>
          <a:stretch>
            <a:fillRect/>
          </a:stretch>
        </p:blipFill>
        <p:spPr bwMode="auto">
          <a:xfrm>
            <a:off x="7553385" y="3886198"/>
            <a:ext cx="676215" cy="690564"/>
          </a:xfrm>
          <a:prstGeom prst="rect">
            <a:avLst/>
          </a:prstGeom>
          <a:noFill/>
          <a:ln>
            <a:noFill/>
          </a:ln>
          <a:effectLst>
            <a:outerShdw blurRad="50800" dist="50800" dir="8100000" algn="tl" rotWithShape="0">
              <a:srgbClr val="7D7D7D">
                <a:alpha val="65000"/>
              </a:srgbClr>
            </a:outerShdw>
          </a:effectLst>
        </p:spPr>
      </p:pic>
      <p:cxnSp>
        <p:nvCxnSpPr>
          <p:cNvPr id="20" name="Straight Arrow Connector 19"/>
          <p:cNvCxnSpPr/>
          <p:nvPr/>
        </p:nvCxnSpPr>
        <p:spPr>
          <a:xfrm>
            <a:off x="1524000" y="4343400"/>
            <a:ext cx="5334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grpSp>
        <p:nvGrpSpPr>
          <p:cNvPr id="9" name="Group 32"/>
          <p:cNvGrpSpPr/>
          <p:nvPr/>
        </p:nvGrpSpPr>
        <p:grpSpPr>
          <a:xfrm>
            <a:off x="4495800" y="3849469"/>
            <a:ext cx="1285929" cy="1609130"/>
            <a:chOff x="5562600" y="4572000"/>
            <a:chExt cx="1285929" cy="1609130"/>
          </a:xfrm>
        </p:grpSpPr>
        <p:pic>
          <p:nvPicPr>
            <p:cNvPr id="3073" name="Picture 1"/>
            <p:cNvPicPr>
              <a:picLocks noChangeAspect="1" noChangeArrowheads="1"/>
            </p:cNvPicPr>
            <p:nvPr/>
          </p:nvPicPr>
          <p:blipFill>
            <a:blip r:embed="rId7" cstate="print"/>
            <a:srcRect/>
            <a:stretch>
              <a:fillRect/>
            </a:stretch>
          </p:blipFill>
          <p:spPr bwMode="auto">
            <a:xfrm>
              <a:off x="5867400" y="4572000"/>
              <a:ext cx="762000" cy="663658"/>
            </a:xfrm>
            <a:prstGeom prst="rect">
              <a:avLst/>
            </a:prstGeom>
            <a:noFill/>
            <a:ln w="9525" cap="flat" cmpd="sng" algn="ctr">
              <a:noFill/>
              <a:prstDash val="solid"/>
              <a:miter lim="800000"/>
              <a:headEnd type="none" w="med" len="med"/>
              <a:tailEnd type="none" w="med" len="med"/>
            </a:ln>
            <a:effectLst/>
          </p:spPr>
        </p:pic>
        <p:sp>
          <p:nvSpPr>
            <p:cNvPr id="23" name="TextBox 22"/>
            <p:cNvSpPr txBox="1"/>
            <p:nvPr/>
          </p:nvSpPr>
          <p:spPr>
            <a:xfrm>
              <a:off x="5562600" y="5257800"/>
              <a:ext cx="1285929" cy="923330"/>
            </a:xfrm>
            <a:prstGeom prst="rect">
              <a:avLst/>
            </a:prstGeom>
            <a:noFill/>
          </p:spPr>
          <p:txBody>
            <a:bodyPr wrap="none" rtlCol="0">
              <a:spAutoFit/>
            </a:bodyPr>
            <a:lstStyle/>
            <a:p>
              <a:pPr algn="ctr"/>
              <a:r>
                <a:rPr lang="en-US" dirty="0" smtClean="0"/>
                <a:t>Signature</a:t>
              </a:r>
              <a:br>
                <a:rPr lang="en-US" dirty="0" smtClean="0"/>
              </a:br>
              <a:r>
                <a:rPr lang="en-US" dirty="0" smtClean="0"/>
                <a:t>Distribution</a:t>
              </a:r>
              <a:br>
                <a:rPr lang="en-US" dirty="0" smtClean="0"/>
              </a:br>
              <a:r>
                <a:rPr lang="en-US" dirty="0" smtClean="0"/>
                <a:t>Service</a:t>
              </a:r>
              <a:endParaRPr lang="en-US" dirty="0"/>
            </a:p>
          </p:txBody>
        </p:sp>
      </p:grpSp>
      <p:grpSp>
        <p:nvGrpSpPr>
          <p:cNvPr id="10" name="Group 43"/>
          <p:cNvGrpSpPr/>
          <p:nvPr/>
        </p:nvGrpSpPr>
        <p:grpSpPr>
          <a:xfrm>
            <a:off x="269701" y="3810000"/>
            <a:ext cx="1315937" cy="1414514"/>
            <a:chOff x="117301" y="4642017"/>
            <a:chExt cx="1315937" cy="1414514"/>
          </a:xfrm>
        </p:grpSpPr>
        <p:pic>
          <p:nvPicPr>
            <p:cNvPr id="24" name="Round Same Side Corner Rectangle 23"/>
            <p:cNvPicPr>
              <a:picLocks noChangeAspect="1" noChangeArrowheads="1"/>
            </p:cNvPicPr>
            <p:nvPr/>
          </p:nvPicPr>
          <p:blipFill>
            <a:blip r:embed="rId8" cstate="print"/>
            <a:srcRect/>
            <a:stretch>
              <a:fillRect/>
            </a:stretch>
          </p:blipFill>
          <p:spPr bwMode="auto">
            <a:xfrm flipH="1">
              <a:off x="228600" y="4642017"/>
              <a:ext cx="1125537" cy="691983"/>
            </a:xfrm>
            <a:prstGeom prst="round2SameRect">
              <a:avLst>
                <a:gd name="adj1" fmla="val 16667"/>
                <a:gd name="adj2" fmla="val 0"/>
              </a:avLst>
            </a:prstGeom>
            <a:noFill/>
            <a:ln>
              <a:noFill/>
            </a:ln>
            <a:effectLst>
              <a:reflection blurRad="12700" stA="50000" endPos="75000" dist="50800" dir="5400000" sy="-100000" algn="bl" rotWithShape="0"/>
            </a:effectLst>
            <a:scene3d>
              <a:camera prst="isometricOffAxis1Right"/>
              <a:lightRig rig="threePt" dir="t">
                <a:rot lat="0" lon="0" rev="18900000"/>
              </a:lightRig>
            </a:scene3d>
            <a:sp3d extrusionH="38100">
              <a:bevelT w="152400"/>
            </a:sp3d>
          </p:spPr>
        </p:pic>
        <p:sp>
          <p:nvSpPr>
            <p:cNvPr id="28" name="TextBox 27"/>
            <p:cNvSpPr txBox="1"/>
            <p:nvPr/>
          </p:nvSpPr>
          <p:spPr>
            <a:xfrm>
              <a:off x="117301" y="5410200"/>
              <a:ext cx="1315937" cy="646331"/>
            </a:xfrm>
            <a:prstGeom prst="rect">
              <a:avLst/>
            </a:prstGeom>
            <a:noFill/>
          </p:spPr>
          <p:txBody>
            <a:bodyPr wrap="none" rtlCol="0">
              <a:spAutoFit/>
            </a:bodyPr>
            <a:lstStyle/>
            <a:p>
              <a:pPr algn="ctr"/>
              <a:r>
                <a:rPr lang="en-US" dirty="0" smtClean="0"/>
                <a:t>Vulnerability</a:t>
              </a:r>
              <a:endParaRPr lang="en-US" dirty="0"/>
            </a:p>
            <a:p>
              <a:pPr algn="ctr"/>
              <a:r>
                <a:rPr lang="en-US" dirty="0" smtClean="0"/>
                <a:t>Discovered</a:t>
              </a:r>
              <a:endParaRPr lang="en-US" dirty="0"/>
            </a:p>
          </p:txBody>
        </p:sp>
      </p:grpSp>
      <p:grpSp>
        <p:nvGrpSpPr>
          <p:cNvPr id="11" name="Group 45"/>
          <p:cNvGrpSpPr/>
          <p:nvPr/>
        </p:nvGrpSpPr>
        <p:grpSpPr>
          <a:xfrm>
            <a:off x="1989105" y="3352800"/>
            <a:ext cx="2008165" cy="1516360"/>
            <a:chOff x="672057" y="4552950"/>
            <a:chExt cx="2008165" cy="1516360"/>
          </a:xfrm>
        </p:grpSpPr>
        <p:pic>
          <p:nvPicPr>
            <p:cNvPr id="29" name="Rounded Rectangle 28"/>
            <p:cNvPicPr>
              <a:picLocks noChangeAspect="1" noChangeArrowheads="1"/>
            </p:cNvPicPr>
            <p:nvPr/>
          </p:nvPicPr>
          <p:blipFill>
            <a:blip r:embed="rId9" cstate="print"/>
            <a:srcRect/>
            <a:stretch>
              <a:fillRect/>
            </a:stretch>
          </p:blipFill>
          <p:spPr bwMode="auto">
            <a:xfrm>
              <a:off x="854597" y="4552950"/>
              <a:ext cx="1825625" cy="933450"/>
            </a:xfrm>
            <a:prstGeom prst="roundRect">
              <a:avLst>
                <a:gd name="adj" fmla="val 16667"/>
              </a:avLst>
            </a:prstGeom>
            <a:noFill/>
            <a:ln>
              <a:noFill/>
            </a:ln>
            <a:effectLst>
              <a:outerShdw algn="tl" rotWithShape="0">
                <a:srgbClr val="7D7D7D">
                  <a:alpha val="65000"/>
                </a:srgbClr>
              </a:outerShdw>
              <a:softEdge rad="63500"/>
            </a:effectLst>
            <a:sp3d>
              <a:bevelT w="0" h="0"/>
            </a:sp3d>
          </p:spPr>
        </p:pic>
        <p:sp>
          <p:nvSpPr>
            <p:cNvPr id="30" name="TextBox 29"/>
            <p:cNvSpPr txBox="1"/>
            <p:nvPr/>
          </p:nvSpPr>
          <p:spPr>
            <a:xfrm>
              <a:off x="672057" y="5422979"/>
              <a:ext cx="2006831" cy="646331"/>
            </a:xfrm>
            <a:prstGeom prst="rect">
              <a:avLst/>
            </a:prstGeom>
            <a:noFill/>
          </p:spPr>
          <p:txBody>
            <a:bodyPr wrap="none" rtlCol="0">
              <a:spAutoFit/>
            </a:bodyPr>
            <a:lstStyle/>
            <a:p>
              <a:r>
                <a:rPr lang="en-US" dirty="0" smtClean="0">
                  <a:solidFill>
                    <a:schemeClr val="bg1"/>
                  </a:solidFill>
                </a:rPr>
                <a:t>Signature Authoring</a:t>
              </a:r>
              <a:endParaRPr lang="en-US" dirty="0">
                <a:solidFill>
                  <a:schemeClr val="bg1"/>
                </a:solidFill>
              </a:endParaRPr>
            </a:p>
            <a:p>
              <a:pPr algn="ctr"/>
              <a:r>
                <a:rPr lang="en-US" dirty="0" smtClean="0">
                  <a:solidFill>
                    <a:schemeClr val="bg1"/>
                  </a:solidFill>
                </a:rPr>
                <a:t>Team</a:t>
              </a:r>
              <a:endParaRPr lang="en-US" dirty="0">
                <a:solidFill>
                  <a:schemeClr val="bg1"/>
                </a:solidFill>
              </a:endParaRPr>
            </a:p>
          </p:txBody>
        </p:sp>
      </p:grpSp>
      <p:pic>
        <p:nvPicPr>
          <p:cNvPr id="39" name="Rectangle 38"/>
          <p:cNvPicPr>
            <a:picLocks noChangeAspect="1" noChangeArrowheads="1"/>
          </p:cNvPicPr>
          <p:nvPr/>
        </p:nvPicPr>
        <p:blipFill>
          <a:blip r:embed="rId6" cstate="print"/>
          <a:srcRect/>
          <a:stretch>
            <a:fillRect/>
          </a:stretch>
        </p:blipFill>
        <p:spPr bwMode="auto">
          <a:xfrm>
            <a:off x="7629585" y="4952998"/>
            <a:ext cx="676215" cy="690564"/>
          </a:xfrm>
          <a:prstGeom prst="rect">
            <a:avLst/>
          </a:prstGeom>
          <a:noFill/>
          <a:ln>
            <a:noFill/>
          </a:ln>
          <a:effectLst>
            <a:outerShdw blurRad="50800" dist="50800" dir="8100000" algn="tl" rotWithShape="0">
              <a:srgbClr val="7D7D7D">
                <a:alpha val="65000"/>
              </a:srgbClr>
            </a:outerShdw>
          </a:effectLst>
        </p:spPr>
      </p:pic>
      <p:cxnSp>
        <p:nvCxnSpPr>
          <p:cNvPr id="47" name="Straight Arrow Connector 46"/>
          <p:cNvCxnSpPr/>
          <p:nvPr/>
        </p:nvCxnSpPr>
        <p:spPr>
          <a:xfrm>
            <a:off x="4191000" y="4343400"/>
            <a:ext cx="5334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52" name="Straight Arrow Connector 51"/>
          <p:cNvCxnSpPr/>
          <p:nvPr/>
        </p:nvCxnSpPr>
        <p:spPr>
          <a:xfrm>
            <a:off x="5638800" y="4343400"/>
            <a:ext cx="5334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77" name="Straight Arrow Connector 76"/>
          <p:cNvCxnSpPr/>
          <p:nvPr/>
        </p:nvCxnSpPr>
        <p:spPr>
          <a:xfrm>
            <a:off x="3048000" y="5105400"/>
            <a:ext cx="304800" cy="1588"/>
          </a:xfrm>
          <a:prstGeom prst="straightConnector1">
            <a:avLst/>
          </a:prstGeom>
          <a:noFill/>
          <a:ln w="25400" cap="flat" cmpd="sng" algn="ctr">
            <a:solidFill>
              <a:srgbClr val="46A6BD"/>
            </a:solidFill>
            <a:prstDash val="solid"/>
            <a:tailEnd type="arrow"/>
          </a:ln>
          <a:effectLst>
            <a:outerShdw blurRad="50800" dist="25400" dir="5400000" rotWithShape="0">
              <a:srgbClr val="000000">
                <a:alpha val="43137"/>
              </a:srgbClr>
            </a:outerShdw>
          </a:effectLst>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589596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p:cTn id="29" dur="500" fill="hold"/>
                                        <p:tgtEl>
                                          <p:spTgt spid="74"/>
                                        </p:tgtEl>
                                        <p:attrNameLst>
                                          <p:attrName>ppt_w</p:attrName>
                                        </p:attrNameLst>
                                      </p:cBhvr>
                                      <p:tavLst>
                                        <p:tav tm="0">
                                          <p:val>
                                            <p:fltVal val="0"/>
                                          </p:val>
                                        </p:tav>
                                        <p:tav tm="100000">
                                          <p:val>
                                            <p:strVal val="#ppt_w"/>
                                          </p:val>
                                        </p:tav>
                                      </p:tavLst>
                                    </p:anim>
                                    <p:anim calcmode="lin" valueType="num">
                                      <p:cBhvr>
                                        <p:cTn id="30" dur="500" fill="hold"/>
                                        <p:tgtEl>
                                          <p:spTgt spid="74"/>
                                        </p:tgtEl>
                                        <p:attrNameLst>
                                          <p:attrName>ppt_h</p:attrName>
                                        </p:attrNameLst>
                                      </p:cBhvr>
                                      <p:tavLst>
                                        <p:tav tm="0">
                                          <p:val>
                                            <p:fltVal val="0"/>
                                          </p:val>
                                        </p:tav>
                                        <p:tav tm="100000">
                                          <p:val>
                                            <p:strVal val="#ppt_h"/>
                                          </p:val>
                                        </p:tav>
                                      </p:tavLst>
                                    </p:anim>
                                    <p:animEffect transition="in" filter="fade">
                                      <p:cBhvr>
                                        <p:cTn id="31" dur="500"/>
                                        <p:tgtEl>
                                          <p:spTgt spid="74"/>
                                        </p:tgtEl>
                                      </p:cBhvr>
                                    </p:animEffect>
                                  </p:childTnLst>
                                </p:cTn>
                              </p:par>
                              <p:par>
                                <p:cTn id="32" presetID="53"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par>
                                <p:cTn id="42" presetID="53"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3">
                                            <p:txEl>
                                              <p:pRg st="2" end="2"/>
                                            </p:txEl>
                                          </p:spTgt>
                                        </p:tgtEl>
                                        <p:attrNameLst>
                                          <p:attrName>style.visibility</p:attrName>
                                        </p:attrNameLst>
                                      </p:cBhvr>
                                      <p:to>
                                        <p:strVal val="visible"/>
                                      </p:to>
                                    </p:set>
                                    <p:anim calcmode="lin" valueType="num">
                                      <p:cBhvr>
                                        <p:cTn id="5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58" dur="500"/>
                                        <p:tgtEl>
                                          <p:spTgt spid="3">
                                            <p:txEl>
                                              <p:pRg st="2" end="2"/>
                                            </p:txEl>
                                          </p:spTgt>
                                        </p:tgtEl>
                                      </p:cBhvr>
                                    </p:animEffect>
                                  </p:childTnLst>
                                </p:cTn>
                              </p:par>
                              <p:par>
                                <p:cTn id="59" presetID="53" presetClass="entr" presetSubtype="0" fill="hold" nodeType="with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p:cTn id="61" dur="500" fill="hold"/>
                                        <p:tgtEl>
                                          <p:spTgt spid="47"/>
                                        </p:tgtEl>
                                        <p:attrNameLst>
                                          <p:attrName>ppt_w</p:attrName>
                                        </p:attrNameLst>
                                      </p:cBhvr>
                                      <p:tavLst>
                                        <p:tav tm="0">
                                          <p:val>
                                            <p:fltVal val="0"/>
                                          </p:val>
                                        </p:tav>
                                        <p:tav tm="100000">
                                          <p:val>
                                            <p:strVal val="#ppt_w"/>
                                          </p:val>
                                        </p:tav>
                                      </p:tavLst>
                                    </p:anim>
                                    <p:anim calcmode="lin" valueType="num">
                                      <p:cBhvr>
                                        <p:cTn id="62" dur="500" fill="hold"/>
                                        <p:tgtEl>
                                          <p:spTgt spid="47"/>
                                        </p:tgtEl>
                                        <p:attrNameLst>
                                          <p:attrName>ppt_h</p:attrName>
                                        </p:attrNameLst>
                                      </p:cBhvr>
                                      <p:tavLst>
                                        <p:tav tm="0">
                                          <p:val>
                                            <p:fltVal val="0"/>
                                          </p:val>
                                        </p:tav>
                                        <p:tav tm="100000">
                                          <p:val>
                                            <p:strVal val="#ppt_h"/>
                                          </p:val>
                                        </p:tav>
                                      </p:tavLst>
                                    </p:anim>
                                    <p:animEffect transition="in" filter="fade">
                                      <p:cBhvr>
                                        <p:cTn id="63" dur="500"/>
                                        <p:tgtEl>
                                          <p:spTgt spid="47"/>
                                        </p:tgtEl>
                                      </p:cBhvr>
                                    </p:animEffect>
                                  </p:childTnLst>
                                </p:cTn>
                              </p:par>
                              <p:par>
                                <p:cTn id="64" presetID="53" presetClass="entr" presetSubtype="0"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0" fill="hold" grpId="0" nodeType="clickEffect">
                                  <p:stCondLst>
                                    <p:cond delay="0"/>
                                  </p:stCondLst>
                                  <p:childTnLst>
                                    <p:set>
                                      <p:cBhvr>
                                        <p:cTn id="72" dur="1" fill="hold">
                                          <p:stCondLst>
                                            <p:cond delay="0"/>
                                          </p:stCondLst>
                                        </p:cTn>
                                        <p:tgtEl>
                                          <p:spTgt spid="3">
                                            <p:txEl>
                                              <p:pRg st="3" end="3"/>
                                            </p:txEl>
                                          </p:spTgt>
                                        </p:tgtEl>
                                        <p:attrNameLst>
                                          <p:attrName>style.visibility</p:attrName>
                                        </p:attrNameLst>
                                      </p:cBhvr>
                                      <p:to>
                                        <p:strVal val="visible"/>
                                      </p:to>
                                    </p:set>
                                    <p:anim calcmode="lin" valueType="num">
                                      <p:cBhvr>
                                        <p:cTn id="7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7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75" dur="500"/>
                                        <p:tgtEl>
                                          <p:spTgt spid="3">
                                            <p:txEl>
                                              <p:pRg st="3" end="3"/>
                                            </p:txEl>
                                          </p:spTgt>
                                        </p:tgtEl>
                                      </p:cBhvr>
                                    </p:animEffect>
                                  </p:childTnLst>
                                </p:cTn>
                              </p:par>
                              <p:par>
                                <p:cTn id="76" presetID="53" presetClass="entr" presetSubtype="0" fill="hold" grpId="0" nodeType="withEffect">
                                  <p:stCondLst>
                                    <p:cond delay="0"/>
                                  </p:stCondLst>
                                  <p:childTnLst>
                                    <p:set>
                                      <p:cBhvr>
                                        <p:cTn id="77" dur="1" fill="hold">
                                          <p:stCondLst>
                                            <p:cond delay="0"/>
                                          </p:stCondLst>
                                        </p:cTn>
                                        <p:tgtEl>
                                          <p:spTgt spid="72"/>
                                        </p:tgtEl>
                                        <p:attrNameLst>
                                          <p:attrName>style.visibility</p:attrName>
                                        </p:attrNameLst>
                                      </p:cBhvr>
                                      <p:to>
                                        <p:strVal val="visible"/>
                                      </p:to>
                                    </p:set>
                                    <p:anim calcmode="lin" valueType="num">
                                      <p:cBhvr>
                                        <p:cTn id="78" dur="500" fill="hold"/>
                                        <p:tgtEl>
                                          <p:spTgt spid="72"/>
                                        </p:tgtEl>
                                        <p:attrNameLst>
                                          <p:attrName>ppt_w</p:attrName>
                                        </p:attrNameLst>
                                      </p:cBhvr>
                                      <p:tavLst>
                                        <p:tav tm="0">
                                          <p:val>
                                            <p:fltVal val="0"/>
                                          </p:val>
                                        </p:tav>
                                        <p:tav tm="100000">
                                          <p:val>
                                            <p:strVal val="#ppt_w"/>
                                          </p:val>
                                        </p:tav>
                                      </p:tavLst>
                                    </p:anim>
                                    <p:anim calcmode="lin" valueType="num">
                                      <p:cBhvr>
                                        <p:cTn id="79" dur="500" fill="hold"/>
                                        <p:tgtEl>
                                          <p:spTgt spid="72"/>
                                        </p:tgtEl>
                                        <p:attrNameLst>
                                          <p:attrName>ppt_h</p:attrName>
                                        </p:attrNameLst>
                                      </p:cBhvr>
                                      <p:tavLst>
                                        <p:tav tm="0">
                                          <p:val>
                                            <p:fltVal val="0"/>
                                          </p:val>
                                        </p:tav>
                                        <p:tav tm="100000">
                                          <p:val>
                                            <p:strVal val="#ppt_h"/>
                                          </p:val>
                                        </p:tav>
                                      </p:tavLst>
                                    </p:anim>
                                    <p:animEffect transition="in" filter="fade">
                                      <p:cBhvr>
                                        <p:cTn id="80" dur="500"/>
                                        <p:tgtEl>
                                          <p:spTgt spid="72"/>
                                        </p:tgtEl>
                                      </p:cBhvr>
                                    </p:animEffect>
                                  </p:childTnLst>
                                </p:cTn>
                              </p:par>
                              <p:par>
                                <p:cTn id="81" presetID="53" presetClass="entr" presetSubtype="0" fill="hold" nodeType="withEffect">
                                  <p:stCondLst>
                                    <p:cond delay="0"/>
                                  </p:stCondLst>
                                  <p:childTnLst>
                                    <p:set>
                                      <p:cBhvr>
                                        <p:cTn id="82" dur="1" fill="hold">
                                          <p:stCondLst>
                                            <p:cond delay="0"/>
                                          </p:stCondLst>
                                        </p:cTn>
                                        <p:tgtEl>
                                          <p:spTgt spid="8"/>
                                        </p:tgtEl>
                                        <p:attrNameLst>
                                          <p:attrName>style.visibility</p:attrName>
                                        </p:attrNameLst>
                                      </p:cBhvr>
                                      <p:to>
                                        <p:strVal val="visible"/>
                                      </p:to>
                                    </p:set>
                                    <p:anim calcmode="lin" valueType="num">
                                      <p:cBhvr>
                                        <p:cTn id="83" dur="500" fill="hold"/>
                                        <p:tgtEl>
                                          <p:spTgt spid="8"/>
                                        </p:tgtEl>
                                        <p:attrNameLst>
                                          <p:attrName>ppt_w</p:attrName>
                                        </p:attrNameLst>
                                      </p:cBhvr>
                                      <p:tavLst>
                                        <p:tav tm="0">
                                          <p:val>
                                            <p:fltVal val="0"/>
                                          </p:val>
                                        </p:tav>
                                        <p:tav tm="100000">
                                          <p:val>
                                            <p:strVal val="#ppt_w"/>
                                          </p:val>
                                        </p:tav>
                                      </p:tavLst>
                                    </p:anim>
                                    <p:anim calcmode="lin" valueType="num">
                                      <p:cBhvr>
                                        <p:cTn id="84" dur="500" fill="hold"/>
                                        <p:tgtEl>
                                          <p:spTgt spid="8"/>
                                        </p:tgtEl>
                                        <p:attrNameLst>
                                          <p:attrName>ppt_h</p:attrName>
                                        </p:attrNameLst>
                                      </p:cBhvr>
                                      <p:tavLst>
                                        <p:tav tm="0">
                                          <p:val>
                                            <p:fltVal val="0"/>
                                          </p:val>
                                        </p:tav>
                                        <p:tav tm="100000">
                                          <p:val>
                                            <p:strVal val="#ppt_h"/>
                                          </p:val>
                                        </p:tav>
                                      </p:tavLst>
                                    </p:anim>
                                    <p:animEffect transition="in" filter="fade">
                                      <p:cBhvr>
                                        <p:cTn id="85" dur="500"/>
                                        <p:tgtEl>
                                          <p:spTgt spid="8"/>
                                        </p:tgtEl>
                                      </p:cBhvr>
                                    </p:animEffect>
                                  </p:childTnLst>
                                </p:cTn>
                              </p:par>
                              <p:par>
                                <p:cTn id="86" presetID="53" presetClass="entr" presetSubtype="0" fill="hold" nodeType="withEffect">
                                  <p:stCondLst>
                                    <p:cond delay="0"/>
                                  </p:stCondLst>
                                  <p:childTnLst>
                                    <p:set>
                                      <p:cBhvr>
                                        <p:cTn id="87" dur="1" fill="hold">
                                          <p:stCondLst>
                                            <p:cond delay="0"/>
                                          </p:stCondLst>
                                        </p:cTn>
                                        <p:tgtEl>
                                          <p:spTgt spid="52"/>
                                        </p:tgtEl>
                                        <p:attrNameLst>
                                          <p:attrName>style.visibility</p:attrName>
                                        </p:attrNameLst>
                                      </p:cBhvr>
                                      <p:to>
                                        <p:strVal val="visible"/>
                                      </p:to>
                                    </p:set>
                                    <p:anim calcmode="lin" valueType="num">
                                      <p:cBhvr>
                                        <p:cTn id="88" dur="500" fill="hold"/>
                                        <p:tgtEl>
                                          <p:spTgt spid="52"/>
                                        </p:tgtEl>
                                        <p:attrNameLst>
                                          <p:attrName>ppt_w</p:attrName>
                                        </p:attrNameLst>
                                      </p:cBhvr>
                                      <p:tavLst>
                                        <p:tav tm="0">
                                          <p:val>
                                            <p:fltVal val="0"/>
                                          </p:val>
                                        </p:tav>
                                        <p:tav tm="100000">
                                          <p:val>
                                            <p:strVal val="#ppt_w"/>
                                          </p:val>
                                        </p:tav>
                                      </p:tavLst>
                                    </p:anim>
                                    <p:anim calcmode="lin" valueType="num">
                                      <p:cBhvr>
                                        <p:cTn id="89" dur="500" fill="hold"/>
                                        <p:tgtEl>
                                          <p:spTgt spid="52"/>
                                        </p:tgtEl>
                                        <p:attrNameLst>
                                          <p:attrName>ppt_h</p:attrName>
                                        </p:attrNameLst>
                                      </p:cBhvr>
                                      <p:tavLst>
                                        <p:tav tm="0">
                                          <p:val>
                                            <p:fltVal val="0"/>
                                          </p:val>
                                        </p:tav>
                                        <p:tav tm="100000">
                                          <p:val>
                                            <p:strVal val="#ppt_h"/>
                                          </p:val>
                                        </p:tav>
                                      </p:tavLst>
                                    </p:anim>
                                    <p:animEffect transition="in" filter="fade">
                                      <p:cBhvr>
                                        <p:cTn id="90" dur="500"/>
                                        <p:tgtEl>
                                          <p:spTgt spid="52"/>
                                        </p:tgtEl>
                                      </p:cBhvr>
                                    </p:animEffect>
                                  </p:childTnLst>
                                </p:cTn>
                              </p:par>
                              <p:par>
                                <p:cTn id="91" presetID="53" presetClass="entr" presetSubtype="0" fill="hold" nodeType="with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Effect transition="in" filter="fade">
                                      <p:cBhvr>
                                        <p:cTn id="95" dur="500"/>
                                        <p:tgtEl>
                                          <p:spTgt spid="17"/>
                                        </p:tgtEl>
                                      </p:cBhvr>
                                    </p:animEffect>
                                  </p:childTnLst>
                                </p:cTn>
                              </p:par>
                              <p:par>
                                <p:cTn id="96" presetID="53" presetClass="entr" presetSubtype="0" fill="hold" nodeType="with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p:cTn id="98" dur="500" fill="hold"/>
                                        <p:tgtEl>
                                          <p:spTgt spid="39"/>
                                        </p:tgtEl>
                                        <p:attrNameLst>
                                          <p:attrName>ppt_w</p:attrName>
                                        </p:attrNameLst>
                                      </p:cBhvr>
                                      <p:tavLst>
                                        <p:tav tm="0">
                                          <p:val>
                                            <p:fltVal val="0"/>
                                          </p:val>
                                        </p:tav>
                                        <p:tav tm="100000">
                                          <p:val>
                                            <p:strVal val="#ppt_w"/>
                                          </p:val>
                                        </p:tav>
                                      </p:tavLst>
                                    </p:anim>
                                    <p:anim calcmode="lin" valueType="num">
                                      <p:cBhvr>
                                        <p:cTn id="99" dur="500" fill="hold"/>
                                        <p:tgtEl>
                                          <p:spTgt spid="39"/>
                                        </p:tgtEl>
                                        <p:attrNameLst>
                                          <p:attrName>ppt_h</p:attrName>
                                        </p:attrNameLst>
                                      </p:cBhvr>
                                      <p:tavLst>
                                        <p:tav tm="0">
                                          <p:val>
                                            <p:fltVal val="0"/>
                                          </p:val>
                                        </p:tav>
                                        <p:tav tm="100000">
                                          <p:val>
                                            <p:strVal val="#ppt_h"/>
                                          </p:val>
                                        </p:tav>
                                      </p:tavLst>
                                    </p:anim>
                                    <p:animEffect transition="in" filter="fade">
                                      <p:cBhvr>
                                        <p:cTn id="10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4" grpId="0" animBg="1"/>
      <p:bldP spid="7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dirty="0" smtClean="0"/>
              <a:t>NIS</a:t>
            </a:r>
            <a:r>
              <a:rPr lang="en-US" sz="3200" dirty="0" smtClean="0"/>
              <a:t> Response Process</a:t>
            </a:r>
            <a:endParaRPr lang="en-US" sz="3200" dirty="0"/>
          </a:p>
        </p:txBody>
      </p:sp>
      <p:graphicFrame>
        <p:nvGraphicFramePr>
          <p:cNvPr id="4" name="Diagram 3"/>
          <p:cNvGraphicFramePr/>
          <p:nvPr/>
        </p:nvGraphicFramePr>
        <p:xfrm>
          <a:off x="898634" y="1056290"/>
          <a:ext cx="73152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197772" y="3266090"/>
            <a:ext cx="2635469" cy="461665"/>
          </a:xfrm>
          <a:prstGeom prst="rect">
            <a:avLst/>
          </a:prstGeom>
          <a:noFill/>
        </p:spPr>
        <p:txBody>
          <a:bodyPr wrap="square" rtlCol="0">
            <a:spAutoFit/>
          </a:bodyPr>
          <a:lstStyle/>
          <a:p>
            <a:r>
              <a:rPr lang="en-AU" sz="2400" b="0" dirty="0" smtClean="0">
                <a:latin typeface="+mn-lt"/>
              </a:rPr>
              <a:t>Targeting 4 hours</a:t>
            </a:r>
          </a:p>
        </p:txBody>
      </p:sp>
      <p:sp>
        <p:nvSpPr>
          <p:cNvPr id="7" name="Rectangle 6"/>
          <p:cNvSpPr/>
          <p:nvPr/>
        </p:nvSpPr>
        <p:spPr bwMode="auto">
          <a:xfrm>
            <a:off x="3260834" y="3266090"/>
            <a:ext cx="2514600" cy="457200"/>
          </a:xfrm>
          <a:prstGeom prst="rect">
            <a:avLst/>
          </a:prstGeom>
          <a:noFill/>
          <a:ln w="12700">
            <a:solidFill>
              <a:schemeClr val="tx1"/>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4172465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Enabling and Configuring NIS</a:t>
            </a:r>
            <a:endParaRPr lang="en-US" sz="3600" dirty="0"/>
          </a:p>
        </p:txBody>
      </p:sp>
      <p:sp>
        <p:nvSpPr>
          <p:cNvPr id="18" name="Content Placeholder 17"/>
          <p:cNvSpPr>
            <a:spLocks noGrp="1"/>
          </p:cNvSpPr>
          <p:nvPr>
            <p:ph idx="1"/>
          </p:nvPr>
        </p:nvSpPr>
        <p:spPr/>
        <p:txBody>
          <a:bodyPr/>
          <a:lstStyle/>
          <a:p>
            <a:endParaRPr lang="pt-BR"/>
          </a:p>
        </p:txBody>
      </p:sp>
      <p:pic>
        <p:nvPicPr>
          <p:cNvPr id="41987" name="Picture 3"/>
          <p:cNvPicPr>
            <a:picLocks noChangeAspect="1" noChangeArrowheads="1"/>
          </p:cNvPicPr>
          <p:nvPr/>
        </p:nvPicPr>
        <p:blipFill>
          <a:blip r:embed="rId3" cstate="print"/>
          <a:srcRect/>
          <a:stretch>
            <a:fillRect/>
          </a:stretch>
        </p:blipFill>
        <p:spPr bwMode="auto">
          <a:xfrm>
            <a:off x="609600" y="1524000"/>
            <a:ext cx="3848100" cy="4267200"/>
          </a:xfrm>
          <a:prstGeom prst="rect">
            <a:avLst/>
          </a:prstGeom>
          <a:noFill/>
          <a:ln w="9525">
            <a:noFill/>
            <a:miter lim="800000"/>
            <a:headEnd/>
            <a:tailEnd/>
          </a:ln>
        </p:spPr>
      </p:pic>
      <p:pic>
        <p:nvPicPr>
          <p:cNvPr id="41988" name="Picture 4"/>
          <p:cNvPicPr>
            <a:picLocks noChangeAspect="1" noChangeArrowheads="1"/>
          </p:cNvPicPr>
          <p:nvPr/>
        </p:nvPicPr>
        <p:blipFill>
          <a:blip r:embed="rId4" cstate="print"/>
          <a:srcRect/>
          <a:stretch>
            <a:fillRect/>
          </a:stretch>
        </p:blipFill>
        <p:spPr bwMode="auto">
          <a:xfrm>
            <a:off x="5524500" y="2057400"/>
            <a:ext cx="1933575" cy="3381375"/>
          </a:xfrm>
          <a:prstGeom prst="rect">
            <a:avLst/>
          </a:prstGeom>
          <a:noFill/>
          <a:ln w="9525">
            <a:noFill/>
            <a:miter lim="800000"/>
            <a:headEnd/>
            <a:tailEnd/>
          </a:ln>
        </p:spPr>
      </p:pic>
      <p:sp>
        <p:nvSpPr>
          <p:cNvPr id="11" name="Rectangle 10"/>
          <p:cNvSpPr/>
          <p:nvPr/>
        </p:nvSpPr>
        <p:spPr bwMode="auto">
          <a:xfrm>
            <a:off x="5676900" y="3330222"/>
            <a:ext cx="1676400" cy="6858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12" name="Rectangle 11"/>
          <p:cNvSpPr/>
          <p:nvPr/>
        </p:nvSpPr>
        <p:spPr bwMode="auto">
          <a:xfrm>
            <a:off x="5676900" y="4191000"/>
            <a:ext cx="1676400" cy="11430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13" name="Rectangle 12"/>
          <p:cNvSpPr/>
          <p:nvPr/>
        </p:nvSpPr>
        <p:spPr bwMode="auto">
          <a:xfrm>
            <a:off x="5741811" y="2884311"/>
            <a:ext cx="1295400" cy="2286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41990" name="Picture 6"/>
          <p:cNvPicPr>
            <a:picLocks noChangeAspect="1" noChangeArrowheads="1"/>
          </p:cNvPicPr>
          <p:nvPr/>
        </p:nvPicPr>
        <p:blipFill>
          <a:blip r:embed="rId5" cstate="print"/>
          <a:srcRect/>
          <a:stretch>
            <a:fillRect/>
          </a:stretch>
        </p:blipFill>
        <p:spPr bwMode="auto">
          <a:xfrm>
            <a:off x="609600" y="1524000"/>
            <a:ext cx="3848100" cy="4267200"/>
          </a:xfrm>
          <a:prstGeom prst="rect">
            <a:avLst/>
          </a:prstGeom>
          <a:noFill/>
          <a:ln w="9525">
            <a:noFill/>
            <a:miter lim="800000"/>
            <a:headEnd/>
            <a:tailEnd/>
          </a:ln>
        </p:spPr>
      </p:pic>
      <p:pic>
        <p:nvPicPr>
          <p:cNvPr id="41991" name="Picture 7"/>
          <p:cNvPicPr>
            <a:picLocks noChangeAspect="1" noChangeArrowheads="1"/>
          </p:cNvPicPr>
          <p:nvPr/>
        </p:nvPicPr>
        <p:blipFill>
          <a:blip r:embed="rId6" cstate="print"/>
          <a:srcRect/>
          <a:stretch>
            <a:fillRect/>
          </a:stretch>
        </p:blipFill>
        <p:spPr bwMode="auto">
          <a:xfrm>
            <a:off x="613833" y="1524000"/>
            <a:ext cx="3848100" cy="4267200"/>
          </a:xfrm>
          <a:prstGeom prst="rect">
            <a:avLst/>
          </a:prstGeom>
          <a:noFill/>
          <a:ln w="9525">
            <a:noFill/>
            <a:miter lim="800000"/>
            <a:headEnd/>
            <a:tailEnd/>
          </a:ln>
        </p:spPr>
      </p:pic>
      <p:sp>
        <p:nvSpPr>
          <p:cNvPr id="16" name="Oval 15"/>
          <p:cNvSpPr/>
          <p:nvPr/>
        </p:nvSpPr>
        <p:spPr bwMode="auto">
          <a:xfrm>
            <a:off x="3509433" y="2548467"/>
            <a:ext cx="609600" cy="228600"/>
          </a:xfrm>
          <a:prstGeom prst="ellipse">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41992" name="Picture 8"/>
          <p:cNvPicPr>
            <a:picLocks noChangeAspect="1" noChangeArrowheads="1"/>
          </p:cNvPicPr>
          <p:nvPr/>
        </p:nvPicPr>
        <p:blipFill>
          <a:blip r:embed="rId7" cstate="print"/>
          <a:srcRect/>
          <a:stretch>
            <a:fillRect/>
          </a:stretch>
        </p:blipFill>
        <p:spPr bwMode="auto">
          <a:xfrm>
            <a:off x="5172075" y="1676400"/>
            <a:ext cx="2562225" cy="3981450"/>
          </a:xfrm>
          <a:prstGeom prst="rect">
            <a:avLst/>
          </a:prstGeom>
          <a:noFill/>
          <a:ln w="9525">
            <a:noFill/>
            <a:miter lim="800000"/>
            <a:headEnd/>
            <a:tailEnd/>
          </a:ln>
        </p:spPr>
      </p:pic>
      <p:pic>
        <p:nvPicPr>
          <p:cNvPr id="41993" name="Picture 9"/>
          <p:cNvPicPr>
            <a:picLocks noChangeAspect="1" noChangeArrowheads="1"/>
          </p:cNvPicPr>
          <p:nvPr/>
        </p:nvPicPr>
        <p:blipFill>
          <a:blip r:embed="rId8" cstate="print"/>
          <a:srcRect/>
          <a:stretch>
            <a:fillRect/>
          </a:stretch>
        </p:blipFill>
        <p:spPr bwMode="auto">
          <a:xfrm>
            <a:off x="4648200" y="1524000"/>
            <a:ext cx="3848100" cy="4267200"/>
          </a:xfrm>
          <a:prstGeom prst="rect">
            <a:avLst/>
          </a:prstGeom>
          <a:noFill/>
          <a:ln w="9525">
            <a:noFill/>
            <a:miter lim="800000"/>
            <a:headEnd/>
            <a:tailEnd/>
          </a:ln>
        </p:spPr>
      </p:pic>
      <p:pic>
        <p:nvPicPr>
          <p:cNvPr id="41994" name="Picture 10"/>
          <p:cNvPicPr>
            <a:picLocks noChangeAspect="1" noChangeArrowheads="1"/>
          </p:cNvPicPr>
          <p:nvPr/>
        </p:nvPicPr>
        <p:blipFill>
          <a:blip r:embed="rId9" cstate="print"/>
          <a:srcRect/>
          <a:stretch>
            <a:fillRect/>
          </a:stretch>
        </p:blipFill>
        <p:spPr bwMode="auto">
          <a:xfrm>
            <a:off x="613833" y="1524000"/>
            <a:ext cx="3848100" cy="4267200"/>
          </a:xfrm>
          <a:prstGeom prst="rect">
            <a:avLst/>
          </a:prstGeom>
          <a:noFill/>
          <a:ln w="9525">
            <a:noFill/>
            <a:miter lim="800000"/>
            <a:headEnd/>
            <a:tailEnd/>
          </a:ln>
        </p:spPr>
      </p:pic>
      <p:pic>
        <p:nvPicPr>
          <p:cNvPr id="41995" name="Picture 11"/>
          <p:cNvPicPr>
            <a:picLocks noChangeAspect="1" noChangeArrowheads="1"/>
          </p:cNvPicPr>
          <p:nvPr/>
        </p:nvPicPr>
        <p:blipFill>
          <a:blip r:embed="rId10" cstate="print"/>
          <a:srcRect/>
          <a:stretch>
            <a:fillRect/>
          </a:stretch>
        </p:blipFill>
        <p:spPr bwMode="auto">
          <a:xfrm>
            <a:off x="613833" y="1524000"/>
            <a:ext cx="3848100" cy="4267200"/>
          </a:xfrm>
          <a:prstGeom prst="rect">
            <a:avLst/>
          </a:prstGeom>
          <a:noFill/>
          <a:ln w="9525">
            <a:noFill/>
            <a:miter lim="800000"/>
            <a:headEnd/>
            <a:tailEnd/>
          </a:ln>
        </p:spPr>
      </p:pic>
      <p:pic>
        <p:nvPicPr>
          <p:cNvPr id="41986" name="Picture 2"/>
          <p:cNvPicPr>
            <a:picLocks noChangeAspect="1" noChangeArrowheads="1"/>
          </p:cNvPicPr>
          <p:nvPr/>
        </p:nvPicPr>
        <p:blipFill>
          <a:blip r:embed="rId11" cstate="print"/>
          <a:srcRect/>
          <a:stretch>
            <a:fillRect/>
          </a:stretch>
        </p:blipFill>
        <p:spPr bwMode="auto">
          <a:xfrm>
            <a:off x="178254" y="838200"/>
            <a:ext cx="8756901" cy="5924550"/>
          </a:xfrm>
          <a:prstGeom prst="rect">
            <a:avLst/>
          </a:prstGeom>
          <a:noFill/>
          <a:ln w="9525">
            <a:noFill/>
            <a:miter lim="800000"/>
            <a:headEnd/>
            <a:tailEnd/>
          </a:ln>
        </p:spPr>
      </p:pic>
      <p:sp>
        <p:nvSpPr>
          <p:cNvPr id="7" name="Rectangle 6"/>
          <p:cNvSpPr/>
          <p:nvPr/>
        </p:nvSpPr>
        <p:spPr bwMode="auto">
          <a:xfrm>
            <a:off x="2895600" y="1447800"/>
            <a:ext cx="1600200" cy="5334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41989" name="Picture 5"/>
          <p:cNvPicPr>
            <a:picLocks noChangeAspect="1" noChangeArrowheads="1"/>
          </p:cNvPicPr>
          <p:nvPr/>
        </p:nvPicPr>
        <p:blipFill>
          <a:blip r:embed="rId12" cstate="print"/>
          <a:srcRect/>
          <a:stretch>
            <a:fillRect/>
          </a:stretch>
        </p:blipFill>
        <p:spPr bwMode="auto">
          <a:xfrm>
            <a:off x="804333" y="1066800"/>
            <a:ext cx="1123950" cy="1381125"/>
          </a:xfrm>
          <a:prstGeom prst="rect">
            <a:avLst/>
          </a:prstGeom>
          <a:noFill/>
          <a:ln w="9525">
            <a:noFill/>
            <a:miter lim="800000"/>
            <a:headEnd/>
            <a:tailEnd/>
          </a:ln>
        </p:spPr>
      </p:pic>
    </p:spTree>
    <p:extLst>
      <p:ext uri="{BB962C8B-B14F-4D97-AF65-F5344CB8AC3E}">
        <p14:creationId xmlns:p14="http://schemas.microsoft.com/office/powerpoint/2010/main" val="1021833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198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987"/>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41989"/>
                                        </p:tgtEl>
                                        <p:attrNameLst>
                                          <p:attrName>style.visibility</p:attrName>
                                        </p:attrNameLst>
                                      </p:cBhvr>
                                      <p:to>
                                        <p:strVal val="hidden"/>
                                      </p:to>
                                    </p:set>
                                  </p:childTnLst>
                                </p:cTn>
                              </p:par>
                              <p:par>
                                <p:cTn id="19" presetID="1" presetClass="exit" presetSubtype="0" fill="hold" grpId="2"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198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4198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7"/>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198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1"/>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2"/>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1000"/>
                                  </p:stCondLst>
                                  <p:childTnLst>
                                    <p:set>
                                      <p:cBhvr>
                                        <p:cTn id="49" dur="1" fill="hold">
                                          <p:stCondLst>
                                            <p:cond delay="0"/>
                                          </p:stCondLst>
                                        </p:cTn>
                                        <p:tgtEl>
                                          <p:spTgt spid="4199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13"/>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4199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nodeType="afterEffect">
                                  <p:stCondLst>
                                    <p:cond delay="1000"/>
                                  </p:stCondLst>
                                  <p:childTnLst>
                                    <p:set>
                                      <p:cBhvr>
                                        <p:cTn id="62" dur="1" fill="hold">
                                          <p:stCondLst>
                                            <p:cond delay="0"/>
                                          </p:stCondLst>
                                        </p:cTn>
                                        <p:tgtEl>
                                          <p:spTgt spid="4199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41992"/>
                                        </p:tgtEl>
                                        <p:attrNameLst>
                                          <p:attrName>style.visibility</p:attrName>
                                        </p:attrNameLst>
                                      </p:cBhvr>
                                      <p:to>
                                        <p:strVal val="hidden"/>
                                      </p:to>
                                    </p:set>
                                  </p:childTnLst>
                                </p:cTn>
                              </p:par>
                              <p:par>
                                <p:cTn id="67" presetID="1" presetClass="entr" presetSubtype="0" fill="hold" nodeType="withEffect">
                                  <p:stCondLst>
                                    <p:cond delay="0"/>
                                  </p:stCondLst>
                                  <p:childTnLst>
                                    <p:set>
                                      <p:cBhvr>
                                        <p:cTn id="68" dur="1" fill="hold">
                                          <p:stCondLst>
                                            <p:cond delay="0"/>
                                          </p:stCondLst>
                                        </p:cTn>
                                        <p:tgtEl>
                                          <p:spTgt spid="4199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41993"/>
                                        </p:tgtEl>
                                        <p:attrNameLst>
                                          <p:attrName>style.visibility</p:attrName>
                                        </p:attrNameLst>
                                      </p:cBhvr>
                                      <p:to>
                                        <p:strVal val="hidden"/>
                                      </p:to>
                                    </p:set>
                                  </p:childTnLst>
                                </p:cTn>
                              </p:par>
                              <p:par>
                                <p:cTn id="73" presetID="1" presetClass="entr" presetSubtype="0" fill="hold" nodeType="withEffect">
                                  <p:stCondLst>
                                    <p:cond delay="0"/>
                                  </p:stCondLst>
                                  <p:childTnLst>
                                    <p:set>
                                      <p:cBhvr>
                                        <p:cTn id="74" dur="1" fill="hold">
                                          <p:stCondLst>
                                            <p:cond delay="0"/>
                                          </p:stCondLst>
                                        </p:cTn>
                                        <p:tgtEl>
                                          <p:spTgt spid="4199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1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6" grpId="0" animBg="1"/>
      <p:bldP spid="7" grpId="0" animBg="1"/>
      <p:bldP spid="7" grpId="1" animBg="1"/>
      <p:bldP spid="7" grpId="2"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Client Types</a:t>
            </a:r>
            <a:endParaRPr lang="en-AU" sz="3200" dirty="0"/>
          </a:p>
        </p:txBody>
      </p:sp>
      <p:sp>
        <p:nvSpPr>
          <p:cNvPr id="3" name="Text Placeholder 2"/>
          <p:cNvSpPr>
            <a:spLocks noGrp="1"/>
          </p:cNvSpPr>
          <p:nvPr>
            <p:ph idx="1"/>
          </p:nvPr>
        </p:nvSpPr>
        <p:spPr/>
        <p:txBody>
          <a:bodyPr/>
          <a:lstStyle/>
          <a:p>
            <a:r>
              <a:rPr lang="en-AU" dirty="0" smtClean="0"/>
              <a:t>Web proxy client</a:t>
            </a:r>
          </a:p>
          <a:p>
            <a:pPr lvl="1"/>
            <a:r>
              <a:rPr lang="en-AU" dirty="0" smtClean="0"/>
              <a:t>CERN-compatible browsers/applications</a:t>
            </a:r>
          </a:p>
          <a:p>
            <a:r>
              <a:rPr lang="en-AU" dirty="0" smtClean="0"/>
              <a:t>SecureNAT client</a:t>
            </a:r>
          </a:p>
          <a:p>
            <a:pPr lvl="1"/>
            <a:r>
              <a:rPr lang="en-AU" dirty="0" smtClean="0"/>
              <a:t>Any host supporting IP</a:t>
            </a:r>
          </a:p>
          <a:p>
            <a:r>
              <a:rPr lang="en-AU" dirty="0" smtClean="0"/>
              <a:t>Forefront TMG client</a:t>
            </a:r>
          </a:p>
          <a:p>
            <a:pPr lvl="1"/>
            <a:r>
              <a:rPr lang="en-AU" dirty="0" smtClean="0"/>
              <a:t>Formerly ISA firewall client</a:t>
            </a:r>
          </a:p>
          <a:p>
            <a:pPr lvl="1"/>
            <a:r>
              <a:rPr lang="en-AU" dirty="0" smtClean="0"/>
              <a:t>Windows computers</a:t>
            </a:r>
            <a:endParaRPr lang="en-AU"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51</a:t>
            </a:fld>
            <a:endParaRPr lang="en-US" dirty="0"/>
          </a:p>
        </p:txBody>
      </p:sp>
    </p:spTree>
    <p:extLst>
      <p:ext uri="{BB962C8B-B14F-4D97-AF65-F5344CB8AC3E}">
        <p14:creationId xmlns:p14="http://schemas.microsoft.com/office/powerpoint/2010/main" val="561268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normAutofit/>
          </a:bodyPr>
          <a:lstStyle/>
          <a:p>
            <a:pPr eaLnBrk="1" hangingPunct="1"/>
            <a:r>
              <a:rPr lang="en-US" altLang="zh-CN" sz="3200" dirty="0" smtClean="0">
                <a:ea typeface="宋体" pitchFamily="2" charset="-122"/>
              </a:rPr>
              <a:t>Client Comparison</a:t>
            </a:r>
          </a:p>
        </p:txBody>
      </p:sp>
      <p:graphicFrame>
        <p:nvGraphicFramePr>
          <p:cNvPr id="508069" name="Group 165"/>
          <p:cNvGraphicFramePr>
            <a:graphicFrameLocks noGrp="1"/>
          </p:cNvGraphicFramePr>
          <p:nvPr>
            <p:ph idx="1"/>
          </p:nvPr>
        </p:nvGraphicFramePr>
        <p:xfrm>
          <a:off x="383628" y="1168017"/>
          <a:ext cx="8458199" cy="4622739"/>
        </p:xfrm>
        <a:graphic>
          <a:graphicData uri="http://schemas.openxmlformats.org/drawingml/2006/table">
            <a:tbl>
              <a:tblPr firstRow="1" bandRow="1">
                <a:tableStyleId>{775DCB02-9BB8-47FD-8907-85C794F793BA}</a:tableStyleId>
              </a:tblPr>
              <a:tblGrid>
                <a:gridCol w="2115323"/>
                <a:gridCol w="2113776"/>
                <a:gridCol w="2115323"/>
                <a:gridCol w="2113777"/>
              </a:tblGrid>
              <a:tr h="3175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Feature</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anchor="b" horzOverflow="overflow"/>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SecureNAT </a:t>
                      </a:r>
                      <a:br>
                        <a:rPr kumimoji="0" lang="en-US" altLang="zh-CN" sz="1800" u="none" strike="noStrike" cap="none" normalizeH="0" baseline="0" dirty="0" smtClean="0">
                          <a:ln>
                            <a:noFill/>
                          </a:ln>
                          <a:effectLst/>
                        </a:rPr>
                      </a:br>
                      <a:r>
                        <a:rPr kumimoji="0" lang="en-US" altLang="zh-CN" sz="1800" u="none" strike="noStrike" cap="none" normalizeH="0" baseline="0" dirty="0" smtClean="0">
                          <a:ln>
                            <a:noFill/>
                          </a:ln>
                          <a:effectLst/>
                        </a:rPr>
                        <a:t>Client</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anchor="b" horzOverflow="overflow"/>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Forefront </a:t>
                      </a:r>
                      <a:br>
                        <a:rPr kumimoji="0" lang="en-US" altLang="zh-CN" sz="1800" u="none" strike="noStrike" cap="none" normalizeH="0" baseline="0" dirty="0" smtClean="0">
                          <a:ln>
                            <a:noFill/>
                          </a:ln>
                          <a:effectLst/>
                        </a:rPr>
                      </a:br>
                      <a:r>
                        <a:rPr kumimoji="0" lang="en-US" altLang="zh-CN" sz="1800" u="none" strike="noStrike" cap="none" normalizeH="0" baseline="0" dirty="0" smtClean="0">
                          <a:ln>
                            <a:noFill/>
                          </a:ln>
                          <a:effectLst/>
                        </a:rPr>
                        <a:t>TMG Client</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Web Proxy </a:t>
                      </a:r>
                      <a:br>
                        <a:rPr kumimoji="0" lang="en-US" altLang="zh-CN" sz="1800" u="none" strike="noStrike" cap="none" normalizeH="0" baseline="0" dirty="0" smtClean="0">
                          <a:ln>
                            <a:noFill/>
                          </a:ln>
                          <a:effectLst/>
                        </a:rPr>
                      </a:br>
                      <a:r>
                        <a:rPr kumimoji="0" lang="en-US" altLang="zh-CN" sz="1800" u="none" strike="noStrike" cap="none" normalizeH="0" baseline="0" dirty="0" smtClean="0">
                          <a:ln>
                            <a:noFill/>
                          </a:ln>
                          <a:effectLst/>
                        </a:rPr>
                        <a:t>Client</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anchor="b" horzOverflow="overflow"/>
                </a:tc>
              </a:tr>
              <a:tr h="800991">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zh-CN" sz="1800" b="1" u="none" strike="noStrike" cap="none" normalizeH="0" baseline="0" dirty="0" smtClean="0">
                          <a:ln>
                            <a:noFill/>
                          </a:ln>
                          <a:effectLst/>
                        </a:rPr>
                        <a:t>Installation required</a:t>
                      </a:r>
                      <a:endPar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IP Routing configuration</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Yes</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Web browser configuration</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r>
              <a:tr h="908050">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zh-CN" sz="1800" b="1" u="none" strike="noStrike" cap="none" normalizeH="0" baseline="0" dirty="0" smtClean="0">
                          <a:ln>
                            <a:noFill/>
                          </a:ln>
                          <a:effectLst/>
                        </a:rPr>
                        <a:t>OS Support</a:t>
                      </a:r>
                      <a:endPar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Any OS supporting TCP/IP</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Windows only</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Any proxy-aware Web application</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r>
              <a:tr h="1633538">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zh-CN" sz="1800" b="1" u="none" strike="noStrike" cap="none" normalizeH="0" baseline="0" dirty="0" smtClean="0">
                          <a:ln>
                            <a:noFill/>
                          </a:ln>
                          <a:effectLst/>
                        </a:rPr>
                        <a:t>Protocol support</a:t>
                      </a:r>
                      <a:endPar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Requires application filters for multiple-connection protocols</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All Winsock applications</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HTTP, HTTPS, and FTP download</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r>
              <a:tr h="422275">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zh-CN" sz="1800" b="1" u="none" strike="noStrike" cap="none" normalizeH="0" baseline="0" dirty="0" smtClean="0">
                          <a:ln>
                            <a:noFill/>
                          </a:ln>
                          <a:effectLst/>
                        </a:rPr>
                        <a:t>User-level authentication</a:t>
                      </a:r>
                      <a:endParaRPr kumimoji="0" lang="en-US" altLang="zh-CN" sz="1800" b="1"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No</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Yes</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CN" sz="1800" u="none" strike="noStrike" cap="none" normalizeH="0" baseline="0" dirty="0" smtClean="0">
                          <a:ln>
                            <a:noFill/>
                          </a:ln>
                          <a:effectLst/>
                        </a:rPr>
                        <a:t>Yes</a:t>
                      </a:r>
                      <a:endParaRPr kumimoji="0" lang="en-US" altLang="zh-CN" sz="1800" b="0" i="0" u="none" strike="noStrike" cap="none" normalizeH="0" baseline="0" dirty="0" smtClean="0">
                        <a:ln>
                          <a:noFill/>
                        </a:ln>
                        <a:solidFill>
                          <a:schemeClr val="tx1"/>
                        </a:solidFill>
                        <a:effectLst/>
                        <a:latin typeface="Times New Roman" pitchFamily="18" charset="0"/>
                        <a:ea typeface="宋体" pitchFamily="2" charset="-122"/>
                        <a:cs typeface="Arial" charset="0"/>
                      </a:endParaRPr>
                    </a:p>
                  </a:txBody>
                  <a:tcPr marL="89066" marR="89066" horzOverflow="overflow"/>
                </a:tc>
              </a:tr>
            </a:tbl>
          </a:graphicData>
        </a:graphic>
      </p:graphicFrame>
    </p:spTree>
    <p:extLst>
      <p:ext uri="{BB962C8B-B14F-4D97-AF65-F5344CB8AC3E}">
        <p14:creationId xmlns:p14="http://schemas.microsoft.com/office/powerpoint/2010/main" val="1564259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Web Proxy Client Configuration</a:t>
            </a:r>
            <a:endParaRPr lang="en-AU" sz="3200" dirty="0"/>
          </a:p>
        </p:txBody>
      </p:sp>
      <p:sp>
        <p:nvSpPr>
          <p:cNvPr id="3" name="Content Placeholder 2"/>
          <p:cNvSpPr>
            <a:spLocks noGrp="1"/>
          </p:cNvSpPr>
          <p:nvPr>
            <p:ph idx="1"/>
          </p:nvPr>
        </p:nvSpPr>
        <p:spPr/>
        <p:txBody>
          <a:bodyPr/>
          <a:lstStyle/>
          <a:p>
            <a:r>
              <a:rPr lang="en-AU" dirty="0" smtClean="0"/>
              <a:t>Generate configuration</a:t>
            </a:r>
          </a:p>
          <a:p>
            <a:r>
              <a:rPr lang="en-AU" dirty="0" smtClean="0"/>
              <a:t>Discover configuration</a:t>
            </a:r>
          </a:p>
          <a:p>
            <a:pPr lvl="1"/>
            <a:r>
              <a:rPr lang="en-AU" dirty="0" smtClean="0"/>
              <a:t>Automatic configuration script</a:t>
            </a:r>
          </a:p>
          <a:p>
            <a:pPr lvl="1"/>
            <a:r>
              <a:rPr lang="en-AU" dirty="0" smtClean="0"/>
              <a:t>Web Proxy Auto Discovery (WPAD)</a:t>
            </a:r>
          </a:p>
          <a:p>
            <a:pPr lvl="1"/>
            <a:r>
              <a:rPr lang="en-AU" dirty="0" smtClean="0"/>
              <a:t>Static proxy configuration </a:t>
            </a:r>
          </a:p>
          <a:p>
            <a:r>
              <a:rPr lang="en-AU" dirty="0" smtClean="0"/>
              <a:t>Enforce configuration</a:t>
            </a:r>
          </a:p>
          <a:p>
            <a:pPr lvl="1"/>
            <a:r>
              <a:rPr lang="en-AU" dirty="0" smtClean="0"/>
              <a:t>Manual</a:t>
            </a:r>
          </a:p>
          <a:p>
            <a:pPr lvl="1"/>
            <a:r>
              <a:rPr lang="en-AU" dirty="0" smtClean="0"/>
              <a:t>Group policy</a:t>
            </a:r>
          </a:p>
          <a:p>
            <a:pPr lvl="1"/>
            <a:r>
              <a:rPr lang="en-AU" dirty="0" smtClean="0"/>
              <a:t>Forefront TMG client</a:t>
            </a:r>
            <a:endParaRPr lang="en-AU"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53</a:t>
            </a:fld>
            <a:endParaRPr lang="en-US" dirty="0"/>
          </a:p>
        </p:txBody>
      </p:sp>
    </p:spTree>
    <p:extLst>
      <p:ext uri="{BB962C8B-B14F-4D97-AF65-F5344CB8AC3E}">
        <p14:creationId xmlns:p14="http://schemas.microsoft.com/office/powerpoint/2010/main" val="685047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normAutofit/>
          </a:bodyPr>
          <a:lstStyle/>
          <a:p>
            <a:pPr eaLnBrk="1" hangingPunct="1"/>
            <a:r>
              <a:rPr lang="en-US" altLang="zh-CN" sz="3200" dirty="0" smtClean="0">
                <a:ea typeface="宋体" pitchFamily="2" charset="-122"/>
              </a:rPr>
              <a:t>SecureNAT clients</a:t>
            </a:r>
          </a:p>
        </p:txBody>
      </p:sp>
      <p:sp>
        <p:nvSpPr>
          <p:cNvPr id="31748" name="Rectangle 3"/>
          <p:cNvSpPr>
            <a:spLocks noGrp="1" noChangeArrowheads="1"/>
          </p:cNvSpPr>
          <p:nvPr>
            <p:ph idx="1"/>
          </p:nvPr>
        </p:nvSpPr>
        <p:spPr/>
        <p:txBody>
          <a:bodyPr/>
          <a:lstStyle/>
          <a:p>
            <a:pPr eaLnBrk="1" hangingPunct="1"/>
            <a:r>
              <a:rPr lang="en-US" altLang="zh-CN" dirty="0" smtClean="0">
                <a:ea typeface="宋体" pitchFamily="2" charset="-122"/>
              </a:rPr>
              <a:t>Only requires proper routing</a:t>
            </a:r>
          </a:p>
          <a:p>
            <a:pPr eaLnBrk="1" hangingPunct="1"/>
            <a:r>
              <a:rPr lang="en-US" altLang="zh-CN" dirty="0" smtClean="0">
                <a:ea typeface="宋体" pitchFamily="2" charset="-122"/>
              </a:rPr>
              <a:t>Clients perform DNS resolution</a:t>
            </a:r>
            <a:endParaRPr lang="en-US" altLang="zh-CN" sz="1400" dirty="0" smtClean="0">
              <a:ea typeface="宋体" pitchFamily="2" charset="-122"/>
            </a:endParaRPr>
          </a:p>
          <a:p>
            <a:pPr eaLnBrk="1" hangingPunct="1"/>
            <a:r>
              <a:rPr lang="en-US" altLang="zh-CN" dirty="0" smtClean="0">
                <a:ea typeface="宋体" pitchFamily="2" charset="-122"/>
              </a:rPr>
              <a:t>Limitations:</a:t>
            </a:r>
          </a:p>
          <a:p>
            <a:pPr lvl="1" eaLnBrk="1" hangingPunct="1"/>
            <a:r>
              <a:rPr lang="en-US" altLang="zh-CN" dirty="0" smtClean="0">
                <a:ea typeface="宋体" pitchFamily="2" charset="-122"/>
              </a:rPr>
              <a:t>No user information passed</a:t>
            </a:r>
          </a:p>
          <a:p>
            <a:pPr lvl="1" eaLnBrk="1" hangingPunct="1"/>
            <a:r>
              <a:rPr lang="en-US" altLang="zh-CN" dirty="0" smtClean="0">
                <a:ea typeface="宋体" pitchFamily="2" charset="-122"/>
              </a:rPr>
              <a:t>No support for secondary connections</a:t>
            </a:r>
            <a:br>
              <a:rPr lang="en-US" altLang="zh-CN" dirty="0" smtClean="0">
                <a:ea typeface="宋体" pitchFamily="2" charset="-122"/>
              </a:rPr>
            </a:br>
            <a:r>
              <a:rPr lang="en-US" altLang="zh-CN" dirty="0" smtClean="0">
                <a:ea typeface="宋体" pitchFamily="2" charset="-122"/>
              </a:rPr>
              <a:t>(without application filter)</a:t>
            </a:r>
          </a:p>
          <a:p>
            <a:r>
              <a:rPr lang="en-US" altLang="zh-CN" dirty="0" smtClean="0">
                <a:ea typeface="宋体" pitchFamily="2" charset="-122"/>
              </a:rPr>
              <a:t>Use for:</a:t>
            </a:r>
          </a:p>
          <a:p>
            <a:pPr lvl="1"/>
            <a:r>
              <a:rPr lang="en-US" altLang="zh-CN" dirty="0" smtClean="0">
                <a:ea typeface="宋体" pitchFamily="2" charset="-122"/>
              </a:rPr>
              <a:t>Non-Web protocols</a:t>
            </a:r>
          </a:p>
          <a:p>
            <a:pPr lvl="1"/>
            <a:r>
              <a:rPr lang="en-US" altLang="zh-CN" dirty="0" smtClean="0">
                <a:ea typeface="宋体" pitchFamily="2" charset="-122"/>
              </a:rPr>
              <a:t>Simple, unauthenticated protocols</a:t>
            </a:r>
          </a:p>
          <a:p>
            <a:pPr lvl="1"/>
            <a:r>
              <a:rPr lang="en-US" altLang="zh-CN" dirty="0" smtClean="0">
                <a:ea typeface="宋体" pitchFamily="2" charset="-122"/>
              </a:rPr>
              <a:t>Non-Windows systems</a:t>
            </a:r>
          </a:p>
          <a:p>
            <a:pPr lvl="1" eaLnBrk="1" hangingPunct="1"/>
            <a:endParaRPr lang="en-US" altLang="zh-CN" dirty="0" smtClean="0">
              <a:ea typeface="宋体" pitchFamily="2" charset="-122"/>
            </a:endParaRPr>
          </a:p>
          <a:p>
            <a:pPr lvl="1" eaLnBrk="1" hangingPunct="1"/>
            <a:endParaRPr lang="en-US" altLang="zh-CN" sz="1400" dirty="0" smtClean="0">
              <a:ea typeface="宋体" pitchFamily="2" charset="-122"/>
            </a:endParaRPr>
          </a:p>
          <a:p>
            <a:pPr eaLnBrk="1" hangingPunct="1"/>
            <a:endParaRPr lang="en-US" altLang="zh-CN" sz="1400" dirty="0" smtClean="0">
              <a:ea typeface="宋体" pitchFamily="2" charset="-122"/>
            </a:endParaRPr>
          </a:p>
        </p:txBody>
      </p:sp>
    </p:spTree>
    <p:extLst>
      <p:ext uri="{BB962C8B-B14F-4D97-AF65-F5344CB8AC3E}">
        <p14:creationId xmlns:p14="http://schemas.microsoft.com/office/powerpoint/2010/main" val="1999189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Forefront TMG Client</a:t>
            </a:r>
            <a:endParaRPr lang="en-AU" sz="3200" dirty="0"/>
          </a:p>
        </p:txBody>
      </p:sp>
      <p:sp>
        <p:nvSpPr>
          <p:cNvPr id="5" name="Content Placeholder 4"/>
          <p:cNvSpPr>
            <a:spLocks noGrp="1"/>
          </p:cNvSpPr>
          <p:nvPr>
            <p:ph idx="1"/>
          </p:nvPr>
        </p:nvSpPr>
        <p:spPr/>
        <p:txBody>
          <a:bodyPr/>
          <a:lstStyle/>
          <a:p>
            <a:r>
              <a:rPr lang="en-US" dirty="0" smtClean="0"/>
              <a:t>Formerly known as ISA Firewall client</a:t>
            </a:r>
          </a:p>
          <a:p>
            <a:r>
              <a:rPr lang="en-US" dirty="0" smtClean="0"/>
              <a:t>Supports all WinSock-based applications</a:t>
            </a:r>
            <a:endParaRPr lang="pt-BR" dirty="0" smtClean="0"/>
          </a:p>
          <a:p>
            <a:pPr lvl="1"/>
            <a:r>
              <a:rPr lang="pt-BR" dirty="0" smtClean="0"/>
              <a:t>FwcWsp.dll registered with WinSock protocol stack</a:t>
            </a:r>
          </a:p>
          <a:p>
            <a:pPr lvl="1"/>
            <a:r>
              <a:rPr lang="pt-BR" dirty="0" smtClean="0"/>
              <a:t>FwcWsp tracks all WinSock calls</a:t>
            </a:r>
          </a:p>
          <a:p>
            <a:pPr lvl="1"/>
            <a:r>
              <a:rPr lang="pt-BR" dirty="0" smtClean="0"/>
              <a:t>All remote TCP calls sent to FWC listener (TCP 1745)</a:t>
            </a:r>
          </a:p>
          <a:p>
            <a:pPr lvl="1"/>
            <a:r>
              <a:rPr lang="pt-BR" dirty="0" smtClean="0"/>
              <a:t>User information passed on all requests</a:t>
            </a:r>
          </a:p>
          <a:p>
            <a:r>
              <a:rPr lang="pt-BR" dirty="0" smtClean="0"/>
              <a:t>Use for:</a:t>
            </a:r>
          </a:p>
          <a:p>
            <a:pPr lvl="1"/>
            <a:r>
              <a:rPr lang="pt-BR" dirty="0" smtClean="0"/>
              <a:t>User-based access authentication to non-Web protocols</a:t>
            </a:r>
          </a:p>
          <a:p>
            <a:pPr lvl="1"/>
            <a:r>
              <a:rPr lang="pt-BR" dirty="0" smtClean="0"/>
              <a:t>Complex protocols with secondary connections</a:t>
            </a:r>
          </a:p>
          <a:p>
            <a:endParaRPr lang="pt-BR"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55</a:t>
            </a:fld>
            <a:endParaRPr lang="en-US" dirty="0"/>
          </a:p>
        </p:txBody>
      </p:sp>
    </p:spTree>
    <p:extLst>
      <p:ext uri="{BB962C8B-B14F-4D97-AF65-F5344CB8AC3E}">
        <p14:creationId xmlns:p14="http://schemas.microsoft.com/office/powerpoint/2010/main" val="3080698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Forefront TMG Client Discovery</a:t>
            </a:r>
            <a:endParaRPr lang="en-AU" sz="3200" dirty="0"/>
          </a:p>
        </p:txBody>
      </p:sp>
      <p:sp>
        <p:nvSpPr>
          <p:cNvPr id="3" name="Content Placeholder 2"/>
          <p:cNvSpPr>
            <a:spLocks noGrp="1"/>
          </p:cNvSpPr>
          <p:nvPr>
            <p:ph idx="1"/>
          </p:nvPr>
        </p:nvSpPr>
        <p:spPr>
          <a:xfrm>
            <a:off x="304800" y="884237"/>
            <a:ext cx="4219903" cy="5440363"/>
          </a:xfrm>
        </p:spPr>
        <p:txBody>
          <a:bodyPr/>
          <a:lstStyle/>
          <a:p>
            <a:r>
              <a:rPr lang="en-US" dirty="0" smtClean="0"/>
              <a:t>Secure discovery using Active Directory, with fallback to DHCP and DNS</a:t>
            </a:r>
          </a:p>
          <a:p>
            <a:pPr lvl="1"/>
            <a:r>
              <a:rPr lang="en-US" dirty="0" smtClean="0"/>
              <a:t>Secure discovery uses AD to store discovery information for domain members</a:t>
            </a:r>
          </a:p>
          <a:p>
            <a:pPr lvl="1"/>
            <a:r>
              <a:rPr lang="en-US" dirty="0" smtClean="0"/>
              <a:t>Forefront TMG client and Web proxy discovery</a:t>
            </a:r>
          </a:p>
          <a:p>
            <a:pPr lvl="1"/>
            <a:r>
              <a:rPr lang="en-US" dirty="0" smtClean="0"/>
              <a:t>Allows global and site-specific markers</a:t>
            </a:r>
          </a:p>
          <a:p>
            <a:pPr lvl="1"/>
            <a:r>
              <a:rPr lang="en-US" dirty="0" smtClean="0"/>
              <a:t>Configured using TmgAdConfig.exe</a:t>
            </a:r>
          </a:p>
          <a:p>
            <a:pPr lvl="1">
              <a:buNone/>
            </a:pPr>
            <a:endParaRPr lang="en-US" dirty="0" smtClean="0"/>
          </a:p>
          <a:p>
            <a:pPr>
              <a:buNone/>
            </a:pPr>
            <a:endParaRPr lang="en-US" dirty="0" smtClean="0"/>
          </a:p>
          <a:p>
            <a:endParaRPr lang="en-AU" dirty="0" smtClean="0"/>
          </a:p>
        </p:txBody>
      </p:sp>
      <p:sp>
        <p:nvSpPr>
          <p:cNvPr id="4" name="Slide Number Placeholder 3"/>
          <p:cNvSpPr>
            <a:spLocks noGrp="1"/>
          </p:cNvSpPr>
          <p:nvPr>
            <p:ph type="sldNum" sz="quarter" idx="12"/>
          </p:nvPr>
        </p:nvSpPr>
        <p:spPr/>
        <p:txBody>
          <a:bodyPr/>
          <a:lstStyle/>
          <a:p>
            <a:fld id="{3988345B-C34D-4527-806F-74F7D3DE1878}" type="slidenum">
              <a:rPr lang="en-US" smtClean="0"/>
              <a:pPr/>
              <a:t>56</a:t>
            </a:fld>
            <a:endParaRPr lang="en-US" dirty="0"/>
          </a:p>
        </p:txBody>
      </p:sp>
      <p:pic>
        <p:nvPicPr>
          <p:cNvPr id="496643" name="Picture 3"/>
          <p:cNvPicPr>
            <a:picLocks noChangeAspect="1" noChangeArrowheads="1"/>
          </p:cNvPicPr>
          <p:nvPr/>
        </p:nvPicPr>
        <p:blipFill>
          <a:blip r:embed="rId3" cstate="print"/>
          <a:srcRect/>
          <a:stretch>
            <a:fillRect/>
          </a:stretch>
        </p:blipFill>
        <p:spPr bwMode="auto">
          <a:xfrm>
            <a:off x="4719192" y="1805151"/>
            <a:ext cx="3951843" cy="2852737"/>
          </a:xfrm>
          <a:prstGeom prst="rect">
            <a:avLst/>
          </a:prstGeom>
          <a:noFill/>
          <a:ln w="9525">
            <a:noFill/>
            <a:miter lim="800000"/>
            <a:headEnd/>
            <a:tailEnd/>
          </a:ln>
        </p:spPr>
      </p:pic>
      <p:sp>
        <p:nvSpPr>
          <p:cNvPr id="8" name="TextBox 7"/>
          <p:cNvSpPr txBox="1"/>
          <p:nvPr/>
        </p:nvSpPr>
        <p:spPr>
          <a:xfrm>
            <a:off x="304800" y="5197366"/>
            <a:ext cx="8839200" cy="400110"/>
          </a:xfrm>
          <a:prstGeom prst="rect">
            <a:avLst/>
          </a:prstGeom>
          <a:noFill/>
        </p:spPr>
        <p:txBody>
          <a:bodyPr wrap="square" rtlCol="0">
            <a:spAutoFit/>
          </a:bodyPr>
          <a:lstStyle/>
          <a:p>
            <a:r>
              <a:rPr lang="en-AU" sz="2000" b="0" i="1" dirty="0" smtClean="0">
                <a:latin typeface="+mn-lt"/>
              </a:rPr>
              <a:t>TmgAdConfig add –site &lt;Site&gt; -type &lt;winsock|webproxy&gt; -url &lt;URL&gt;</a:t>
            </a:r>
          </a:p>
        </p:txBody>
      </p:sp>
    </p:spTree>
    <p:extLst>
      <p:ext uri="{BB962C8B-B14F-4D97-AF65-F5344CB8AC3E}">
        <p14:creationId xmlns:p14="http://schemas.microsoft.com/office/powerpoint/2010/main" val="1218681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66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Server-side Configuration</a:t>
            </a:r>
            <a:endParaRPr lang="en-AU" sz="3200" dirty="0"/>
          </a:p>
        </p:txBody>
      </p:sp>
      <p:sp>
        <p:nvSpPr>
          <p:cNvPr id="11" name="Content Placeholder 10"/>
          <p:cNvSpPr>
            <a:spLocks noGrp="1"/>
          </p:cNvSpPr>
          <p:nvPr>
            <p:ph idx="1"/>
          </p:nvPr>
        </p:nvSpPr>
        <p:spPr>
          <a:xfrm>
            <a:off x="4524702" y="884237"/>
            <a:ext cx="4238297" cy="5440363"/>
          </a:xfrm>
        </p:spPr>
        <p:txBody>
          <a:bodyPr/>
          <a:lstStyle/>
          <a:p>
            <a:r>
              <a:rPr lang="en-US" dirty="0" smtClean="0"/>
              <a:t>Domains and Addresses tabs determine routing</a:t>
            </a:r>
          </a:p>
          <a:p>
            <a:endParaRPr lang="pt-BR" dirty="0"/>
          </a:p>
        </p:txBody>
      </p:sp>
      <p:sp>
        <p:nvSpPr>
          <p:cNvPr id="4" name="Slide Number Placeholder 3"/>
          <p:cNvSpPr>
            <a:spLocks noGrp="1"/>
          </p:cNvSpPr>
          <p:nvPr>
            <p:ph type="sldNum" sz="quarter" idx="12"/>
          </p:nvPr>
        </p:nvSpPr>
        <p:spPr/>
        <p:txBody>
          <a:bodyPr/>
          <a:lstStyle/>
          <a:p>
            <a:fld id="{3988345B-C34D-4527-806F-74F7D3DE1878}" type="slidenum">
              <a:rPr lang="en-US" smtClean="0"/>
              <a:pPr/>
              <a:t>57</a:t>
            </a:fld>
            <a:endParaRPr lang="en-US" dirty="0"/>
          </a:p>
        </p:txBody>
      </p:sp>
      <p:pic>
        <p:nvPicPr>
          <p:cNvPr id="646146" name="Picture 2"/>
          <p:cNvPicPr>
            <a:picLocks noChangeAspect="1" noChangeArrowheads="1"/>
          </p:cNvPicPr>
          <p:nvPr/>
        </p:nvPicPr>
        <p:blipFill>
          <a:blip r:embed="rId3" cstate="print"/>
          <a:srcRect/>
          <a:stretch>
            <a:fillRect/>
          </a:stretch>
        </p:blipFill>
        <p:spPr bwMode="auto">
          <a:xfrm>
            <a:off x="609600" y="1114425"/>
            <a:ext cx="3848100" cy="4752975"/>
          </a:xfrm>
          <a:prstGeom prst="rect">
            <a:avLst/>
          </a:prstGeom>
          <a:noFill/>
          <a:ln w="9525">
            <a:noFill/>
            <a:miter lim="800000"/>
            <a:headEnd/>
            <a:tailEnd/>
          </a:ln>
        </p:spPr>
      </p:pic>
      <p:sp>
        <p:nvSpPr>
          <p:cNvPr id="7" name="Rectangle 6"/>
          <p:cNvSpPr/>
          <p:nvPr/>
        </p:nvSpPr>
        <p:spPr bwMode="auto">
          <a:xfrm>
            <a:off x="838200" y="1854438"/>
            <a:ext cx="3429000" cy="9144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pic>
        <p:nvPicPr>
          <p:cNvPr id="646147" name="Picture 3"/>
          <p:cNvPicPr>
            <a:picLocks noChangeAspect="1" noChangeArrowheads="1"/>
          </p:cNvPicPr>
          <p:nvPr/>
        </p:nvPicPr>
        <p:blipFill>
          <a:blip r:embed="rId4" cstate="print"/>
          <a:srcRect/>
          <a:stretch>
            <a:fillRect/>
          </a:stretch>
        </p:blipFill>
        <p:spPr bwMode="auto">
          <a:xfrm>
            <a:off x="4800600" y="1828800"/>
            <a:ext cx="3146342" cy="3886200"/>
          </a:xfrm>
          <a:prstGeom prst="rect">
            <a:avLst/>
          </a:prstGeom>
          <a:noFill/>
          <a:ln w="9525">
            <a:noFill/>
            <a:miter lim="800000"/>
            <a:headEnd/>
            <a:tailEnd/>
          </a:ln>
        </p:spPr>
      </p:pic>
      <p:pic>
        <p:nvPicPr>
          <p:cNvPr id="8" name="Picture 4" descr="C:\Users\nicktork\Desktop\PICS\Web Proxy Clients\03.jpg"/>
          <p:cNvPicPr>
            <a:picLocks noChangeAspect="1" noChangeArrowheads="1"/>
          </p:cNvPicPr>
          <p:nvPr/>
        </p:nvPicPr>
        <p:blipFill>
          <a:blip r:embed="rId5" cstate="print"/>
          <a:srcRect/>
          <a:stretch>
            <a:fillRect/>
          </a:stretch>
        </p:blipFill>
        <p:spPr bwMode="auto">
          <a:xfrm>
            <a:off x="5791200" y="2438400"/>
            <a:ext cx="3107784" cy="3838575"/>
          </a:xfrm>
          <a:prstGeom prst="rect">
            <a:avLst/>
          </a:prstGeom>
          <a:noFill/>
        </p:spPr>
      </p:pic>
      <p:sp>
        <p:nvSpPr>
          <p:cNvPr id="9" name="Rectangle 8"/>
          <p:cNvSpPr/>
          <p:nvPr/>
        </p:nvSpPr>
        <p:spPr bwMode="auto">
          <a:xfrm>
            <a:off x="6377940" y="2209800"/>
            <a:ext cx="533400" cy="1524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sp>
        <p:nvSpPr>
          <p:cNvPr id="10" name="Rectangle 9"/>
          <p:cNvSpPr/>
          <p:nvPr/>
        </p:nvSpPr>
        <p:spPr bwMode="auto">
          <a:xfrm>
            <a:off x="6637020" y="2811780"/>
            <a:ext cx="533400" cy="152400"/>
          </a:xfrm>
          <a:prstGeom prst="rect">
            <a:avLst/>
          </a:prstGeom>
          <a:noFill/>
          <a:ln w="28575">
            <a:solidFill>
              <a:srgbClr val="C0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AU" sz="2400" dirty="0" smtClean="0">
              <a:solidFill>
                <a:schemeClr val="bg1"/>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218948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sp>
        <p:nvSpPr>
          <p:cNvPr id="3" name="Content Placeholder 2"/>
          <p:cNvSpPr>
            <a:spLocks noGrp="1"/>
          </p:cNvSpPr>
          <p:nvPr>
            <p:ph idx="1"/>
          </p:nvPr>
        </p:nvSpPr>
        <p:spPr/>
        <p:txBody>
          <a:bodyPr>
            <a:normAutofit/>
          </a:bodyPr>
          <a:lstStyle/>
          <a:p>
            <a:pPr marL="0" indent="0" algn="ctr">
              <a:buNone/>
            </a:pPr>
            <a:r>
              <a:rPr lang="sl-SI" sz="28900" dirty="0" smtClean="0">
                <a:latin typeface="Algerian" pitchFamily="82" charset="0"/>
              </a:rPr>
              <a:t>?</a:t>
            </a:r>
            <a:endParaRPr lang="sl-SI" dirty="0">
              <a:latin typeface="Algerian" pitchFamily="82" charset="0"/>
            </a:endParaRPr>
          </a:p>
        </p:txBody>
      </p:sp>
      <p:sp>
        <p:nvSpPr>
          <p:cNvPr id="4" name="Slide Number Placeholder 3"/>
          <p:cNvSpPr>
            <a:spLocks noGrp="1"/>
          </p:cNvSpPr>
          <p:nvPr>
            <p:ph type="sldNum" sz="quarter" idx="12"/>
          </p:nvPr>
        </p:nvSpPr>
        <p:spPr/>
        <p:txBody>
          <a:bodyPr/>
          <a:lstStyle/>
          <a:p>
            <a:fld id="{E5740160-1E54-4F0B-B00D-82076E12D6C0}" type="slidenum">
              <a:rPr lang="sl-SI" smtClean="0"/>
              <a:t>58</a:t>
            </a:fld>
            <a:endParaRPr lang="sl-SI"/>
          </a:p>
        </p:txBody>
      </p:sp>
    </p:spTree>
    <p:extLst>
      <p:ext uri="{BB962C8B-B14F-4D97-AF65-F5344CB8AC3E}">
        <p14:creationId xmlns:p14="http://schemas.microsoft.com/office/powerpoint/2010/main" val="12176363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410</TotalTime>
  <Words>1888</Words>
  <Application>Microsoft Office PowerPoint</Application>
  <PresentationFormat>On-screen Show (4:3)</PresentationFormat>
  <Paragraphs>581</Paragraphs>
  <Slides>58</Slides>
  <Notes>53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Executive</vt:lpstr>
      <vt:lpstr>Visio</vt:lpstr>
      <vt:lpstr>Kako povečati varnost omrežja s Forefront TMG</vt:lpstr>
      <vt:lpstr>Agenda</vt:lpstr>
      <vt:lpstr>Forefront Edge Security and Access Products</vt:lpstr>
      <vt:lpstr>Forefront TMG Value Proposition</vt:lpstr>
      <vt:lpstr>Forefront TMG Deployment Scenarios</vt:lpstr>
      <vt:lpstr>Features Summary</vt:lpstr>
      <vt:lpstr>Features Summary</vt:lpstr>
      <vt:lpstr>Forefront TMG Licensing</vt:lpstr>
      <vt:lpstr>Comparing Forefront TMG Editions</vt:lpstr>
      <vt:lpstr>Subscriptions</vt:lpstr>
      <vt:lpstr>Single Adapter Scenario</vt:lpstr>
      <vt:lpstr>Secure Web Gateway</vt:lpstr>
      <vt:lpstr>Threats and Controls</vt:lpstr>
      <vt:lpstr>Forefront TMG HTTPS Traffic Inspection</vt:lpstr>
      <vt:lpstr>Enabling HTTPS Traffic Inspection</vt:lpstr>
      <vt:lpstr>Configuring HTTPS Inspection</vt:lpstr>
      <vt:lpstr>Configuring HTTPS Inspection</vt:lpstr>
      <vt:lpstr>Configuring HTTPS Inspection</vt:lpstr>
      <vt:lpstr>HTTPS Inspection Notifications</vt:lpstr>
      <vt:lpstr>HTTPS Inspection Notification</vt:lpstr>
      <vt:lpstr>Forefront TMG URL Filtering</vt:lpstr>
      <vt:lpstr>URL Filtering Benefits</vt:lpstr>
      <vt:lpstr>What Makes MRS Compelling?</vt:lpstr>
      <vt:lpstr>How Forefront TMG Leverages MRS</vt:lpstr>
      <vt:lpstr>URL Filtering Categories</vt:lpstr>
      <vt:lpstr>URL Filtering category precedence</vt:lpstr>
      <vt:lpstr>Categories and Inheritance</vt:lpstr>
      <vt:lpstr>URL Filtering Policy</vt:lpstr>
      <vt:lpstr>URL Filtering Policy</vt:lpstr>
      <vt:lpstr>Contoso’s Web Access Policy</vt:lpstr>
      <vt:lpstr>Per-rule Customization</vt:lpstr>
      <vt:lpstr>URL Filtering Configuration</vt:lpstr>
      <vt:lpstr>Category Query</vt:lpstr>
      <vt:lpstr>URL Category Override</vt:lpstr>
      <vt:lpstr>User Experience</vt:lpstr>
      <vt:lpstr>User Experience</vt:lpstr>
      <vt:lpstr>Novost v SP1</vt:lpstr>
      <vt:lpstr>PowerPoint Presentation</vt:lpstr>
      <vt:lpstr>HTTP Malware Inspection</vt:lpstr>
      <vt:lpstr>Content Trickling</vt:lpstr>
      <vt:lpstr>Progress Notification</vt:lpstr>
      <vt:lpstr>Enabling Malware Inspection</vt:lpstr>
      <vt:lpstr>Malware Inspection Global Settings</vt:lpstr>
      <vt:lpstr>Malware Inspection Per-rule Overrides</vt:lpstr>
      <vt:lpstr>User Experience</vt:lpstr>
      <vt:lpstr>User Experience</vt:lpstr>
      <vt:lpstr>Network Inspection System (NIS)</vt:lpstr>
      <vt:lpstr>New Vulnerability Use Case</vt:lpstr>
      <vt:lpstr>NIS Response Process</vt:lpstr>
      <vt:lpstr>Enabling and Configuring NIS</vt:lpstr>
      <vt:lpstr>Client Types</vt:lpstr>
      <vt:lpstr>Client Comparison</vt:lpstr>
      <vt:lpstr>Web Proxy Client Configuration</vt:lpstr>
      <vt:lpstr>SecureNAT clients</vt:lpstr>
      <vt:lpstr>Forefront TMG Client</vt:lpstr>
      <vt:lpstr>Forefront TMG Client Discovery</vt:lpstr>
      <vt:lpstr>Server-side Configuration</vt:lpstr>
      <vt:lpstr>PowerPoint Presentation</vt:lpstr>
    </vt:vector>
  </TitlesOfParts>
  <Company>Kompas Xnet d.o.o.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Gašper Kamenšek</dc:creator>
  <cp:lastModifiedBy>Jože Markič</cp:lastModifiedBy>
  <cp:revision>33</cp:revision>
  <dcterms:created xsi:type="dcterms:W3CDTF">2010-12-30T07:34:41Z</dcterms:created>
  <dcterms:modified xsi:type="dcterms:W3CDTF">2011-03-03T09:17:43Z</dcterms:modified>
</cp:coreProperties>
</file>